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0"/>
  </p:notesMasterIdLst>
  <p:handoutMasterIdLst>
    <p:handoutMasterId r:id="rId41"/>
  </p:handoutMasterIdLst>
  <p:sldIdLst>
    <p:sldId id="268" r:id="rId3"/>
    <p:sldId id="275" r:id="rId4"/>
    <p:sldId id="269" r:id="rId5"/>
    <p:sldId id="289" r:id="rId6"/>
    <p:sldId id="290" r:id="rId7"/>
    <p:sldId id="291" r:id="rId8"/>
    <p:sldId id="292" r:id="rId9"/>
    <p:sldId id="293" r:id="rId10"/>
    <p:sldId id="294" r:id="rId11"/>
    <p:sldId id="279" r:id="rId12"/>
    <p:sldId id="295" r:id="rId13"/>
    <p:sldId id="271" r:id="rId14"/>
    <p:sldId id="272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70" r:id="rId26"/>
    <p:sldId id="312" r:id="rId27"/>
    <p:sldId id="277" r:id="rId28"/>
    <p:sldId id="306" r:id="rId29"/>
    <p:sldId id="307" r:id="rId30"/>
    <p:sldId id="309" r:id="rId31"/>
    <p:sldId id="310" r:id="rId32"/>
    <p:sldId id="311" r:id="rId33"/>
    <p:sldId id="280" r:id="rId34"/>
    <p:sldId id="281" r:id="rId35"/>
    <p:sldId id="282" r:id="rId36"/>
    <p:sldId id="283" r:id="rId37"/>
    <p:sldId id="286" r:id="rId38"/>
    <p:sldId id="288" r:id="rId3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2998" autoAdjust="0"/>
  </p:normalViewPr>
  <p:slideViewPr>
    <p:cSldViewPr>
      <p:cViewPr varScale="1">
        <p:scale>
          <a:sx n="74" d="100"/>
          <a:sy n="74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Résidence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Gammarth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Béja 3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7" Target="../media/hdphoto5.wdp" Type="http://schemas.microsoft.com/office/2007/relationships/hdphoto"/><Relationship Id="rId2" Target="../media/image22.jpeg" Type="http://schemas.openxmlformats.org/officeDocument/2006/relationships/image"/><Relationship Id="rId1" Target="../slideLayouts/slideLayout16.xml" Type="http://schemas.openxmlformats.org/officeDocument/2006/relationships/slideLayout"/><Relationship Id="rId6" Target="../media/image24.jpeg" Type="http://schemas.openxmlformats.org/officeDocument/2006/relationships/image"/><Relationship Id="rId5" Target="../media/hdphoto4.wdp" Type="http://schemas.microsoft.com/office/2007/relationships/hdphoto"/><Relationship Id="rId4" Target="../media/image23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31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32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33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17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2" Target="../media/image37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10.wdp" Type="http://schemas.microsoft.com/office/2007/relationships/hdphoto"/><Relationship Id="rId4" Target="../media/image38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 ?><Relationships xmlns="http://schemas.openxmlformats.org/package/2006/relationships"><Relationship Id="rId3" Target="../media/hdphoto11.wdp" Type="http://schemas.microsoft.com/office/2007/relationships/hdphoto"/><Relationship Id="rId2" Target="../media/image41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12.wdp" Type="http://schemas.microsoft.com/office/2007/relationships/hdphoto"/><Relationship Id="rId4" Target="../media/image42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1.xml.rels><?xml version="1.0" encoding="UTF-8" standalone="yes" ?><Relationships xmlns="http://schemas.openxmlformats.org/package/2006/relationships"><Relationship Id="rId3" Target="../media/hdphoto13.wdp" Type="http://schemas.microsoft.com/office/2007/relationships/hdphoto"/><Relationship Id="rId2" Target="../media/image46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hdphoto14.wdp" Type="http://schemas.microsoft.com/office/2007/relationships/hdphoto"/><Relationship Id="rId2" Target="../media/image47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 ?><Relationships xmlns="http://schemas.openxmlformats.org/package/2006/relationships"><Relationship Id="rId3" Target="../media/hdphoto15.wdp" Type="http://schemas.microsoft.com/office/2007/relationships/hdphoto"/><Relationship Id="rId2" Target="../media/image50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16.wdp" Type="http://schemas.microsoft.com/office/2007/relationships/hdphoto"/><Relationship Id="rId4" Target="../media/image51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hdphoto17.wdp" Type="http://schemas.microsoft.com/office/2007/relationships/hdphoto"/><Relationship Id="rId2" Target="../media/image52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 ?><Relationships xmlns="http://schemas.openxmlformats.org/package/2006/relationships"><Relationship Id="rId3" Target="../media/hdphoto18.wdp" Type="http://schemas.microsoft.com/office/2007/relationships/hdphoto"/><Relationship Id="rId2" Target="../media/image58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6.jpeg"/></Relationships>
</file>

<file path=ppt/slides/_rels/slide34.xml.rels><?xml version="1.0" encoding="UTF-8" standalone="yes" ?><Relationships xmlns="http://schemas.openxmlformats.org/package/2006/relationships"><Relationship Id="rId3" Target="../media/hdphoto19.wdp" Type="http://schemas.microsoft.com/office/2007/relationships/hdphoto"/><Relationship Id="rId2" Target="../media/image67.jpeg" Type="http://schemas.openxmlformats.org/officeDocument/2006/relationships/image"/><Relationship Id="rId1" Target="../slideLayouts/slideLayout16.xml" Type="http://schemas.openxmlformats.org/officeDocument/2006/relationships/slideLayout"/><Relationship Id="rId4" Target="../media/image68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5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21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Béja 3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8807" y="5695364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04/07/2019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7207" y="5649197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4653136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dépôt de couche de graisses sur le panier de la friteuse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97" y="1397769"/>
            <a:ext cx="3275856" cy="24568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97769"/>
            <a:ext cx="2139702" cy="28529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" y="1397769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5148064" y="2492896"/>
            <a:ext cx="309634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 smtClean="0">
                <a:solidFill>
                  <a:srgbClr val="0070C0"/>
                </a:solidFill>
              </a:rPr>
              <a:t>râpe fromage </a:t>
            </a:r>
            <a:r>
              <a:rPr lang="fr-FR" b="1" dirty="0" smtClean="0">
                <a:solidFill>
                  <a:srgbClr val="0070C0"/>
                </a:solidFill>
              </a:rPr>
              <a:t>manuelle utilisée </a:t>
            </a:r>
            <a:r>
              <a:rPr lang="fr-FR" b="1" dirty="0" smtClean="0">
                <a:solidFill>
                  <a:srgbClr val="0070C0"/>
                </a:solidFill>
              </a:rPr>
              <a:t>depuis la veille n’était pas propre.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211710" cy="29489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4733"/>
            <a:ext cx="2211710" cy="2948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044"/>
            <a:ext cx="2211710" cy="29489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11" y="3789040"/>
            <a:ext cx="2211483" cy="29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2948619" y="5517232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flexible démonté au niveau de la plonge </a:t>
            </a:r>
            <a:r>
              <a:rPr lang="fr-FR" b="1" dirty="0" smtClean="0">
                <a:solidFill>
                  <a:srgbClr val="0070C0"/>
                </a:solidFill>
              </a:rPr>
              <a:t>traiteur.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34" y="1390464"/>
            <a:ext cx="2841780" cy="3789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0464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99592" y="6211669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Absence d'enregistrement de l'heure de fin d'exposition pour certains articles (</a:t>
            </a:r>
            <a:r>
              <a:rPr lang="fr-FR" b="1" dirty="0" err="1">
                <a:solidFill>
                  <a:srgbClr val="0070C0"/>
                </a:solidFill>
              </a:rPr>
              <a:t>exp</a:t>
            </a:r>
            <a:r>
              <a:rPr lang="fr-FR" b="1" dirty="0">
                <a:solidFill>
                  <a:srgbClr val="0070C0"/>
                </a:solidFill>
              </a:rPr>
              <a:t> la date du 02/07/19).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356658"/>
            <a:ext cx="4876006" cy="650134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796136" y="3212976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99592" y="5517232"/>
            <a:ext cx="75608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Le suivi et l'enregistrement des températures de la chaine du froid n'étaient pas réalisés pour le 06 et 07 juin 2019.</a:t>
            </a:r>
          </a:p>
          <a:p>
            <a:r>
              <a:rPr lang="fr-FR" b="1" dirty="0">
                <a:solidFill>
                  <a:srgbClr val="0070C0"/>
                </a:solidFill>
              </a:rPr>
              <a:t>L'enregistrement des températures dans les tableaux de relevé mensuel n'était pas réalisé.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836712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99592" y="6211669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L'autocontrôle du nettoyage n'était pas quotidien.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39364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4499992" y="4693029"/>
            <a:ext cx="38884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Manque de glaçage sur les poissons exposés à l'étal.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97617"/>
            <a:ext cx="3924077" cy="29430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4" y="764704"/>
            <a:ext cx="3968967" cy="2976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3" y="3820722"/>
            <a:ext cx="4049703" cy="30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755576" y="5085184"/>
            <a:ext cx="75608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Les températures à cœur des poissons exposés n'étaient </a:t>
            </a:r>
            <a:r>
              <a:rPr lang="fr-FR" b="1" dirty="0" smtClean="0">
                <a:solidFill>
                  <a:srgbClr val="0070C0"/>
                </a:solidFill>
              </a:rPr>
              <a:t>pas satisfaisantes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Raie: 8,2°C.</a:t>
            </a:r>
          </a:p>
          <a:p>
            <a:r>
              <a:rPr lang="fr-FR" b="1" dirty="0">
                <a:solidFill>
                  <a:srgbClr val="0070C0"/>
                </a:solidFill>
              </a:rPr>
              <a:t>Dorade: 7,4°C.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82" y="959287"/>
            <a:ext cx="2787774" cy="3717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232" y="291271"/>
            <a:ext cx="3862183" cy="51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1475656" y="5877272"/>
            <a:ext cx="64807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 </a:t>
            </a:r>
            <a:r>
              <a:rPr lang="fr-FR" b="1" dirty="0" smtClean="0">
                <a:solidFill>
                  <a:srgbClr val="0070C0"/>
                </a:solidFill>
              </a:rPr>
              <a:t>carrelage </a:t>
            </a:r>
            <a:r>
              <a:rPr lang="fr-FR" b="1" dirty="0" smtClean="0">
                <a:solidFill>
                  <a:srgbClr val="0070C0"/>
                </a:solidFill>
              </a:rPr>
              <a:t>du sol sous l’étal était ébréché.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1187624" y="5589240"/>
            <a:ext cx="68407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La bouche de fabrique de glace était mal </a:t>
            </a:r>
            <a:r>
              <a:rPr lang="fr-FR" b="1" dirty="0" smtClean="0">
                <a:solidFill>
                  <a:srgbClr val="0070C0"/>
                </a:solidFill>
              </a:rPr>
              <a:t>fixée.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Le sol de la CF(+) était ébréché.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04324"/>
            <a:ext cx="2859782" cy="38130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4324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224018" y="5877272"/>
            <a:ext cx="65167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Présence de deux afficheurs non fonctionnels au niveau des meubles </a:t>
            </a:r>
            <a:r>
              <a:rPr lang="fr-FR" b="1" dirty="0" smtClean="0">
                <a:solidFill>
                  <a:srgbClr val="0070C0"/>
                </a:solidFill>
              </a:rPr>
              <a:t>froids </a:t>
            </a:r>
            <a:r>
              <a:rPr lang="fr-FR" b="1" dirty="0" smtClean="0">
                <a:solidFill>
                  <a:srgbClr val="0070C0"/>
                </a:solidFill>
              </a:rPr>
              <a:t>d’exposition.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5"/>
            <a:ext cx="2859783" cy="38130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859782" cy="381304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300192" y="3319297"/>
            <a:ext cx="792088" cy="6137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267744" y="3501008"/>
            <a:ext cx="792088" cy="6137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99592" y="5157192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givre au niveau du congélateur horizontal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3"/>
            <a:ext cx="2646295" cy="35283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1124743"/>
            <a:ext cx="2646294" cy="35283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5" y="1124743"/>
            <a:ext cx="2646295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99592" y="5866704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</a:t>
            </a:r>
            <a:r>
              <a:rPr lang="fr-FR" b="1" dirty="0">
                <a:solidFill>
                  <a:srgbClr val="0070C0"/>
                </a:solidFill>
              </a:rPr>
              <a:t>: Le contenu de certaines barquettes (produits de la mer congelés) étaient </a:t>
            </a:r>
            <a:r>
              <a:rPr lang="fr-FR" b="1" dirty="0" smtClean="0">
                <a:solidFill>
                  <a:srgbClr val="0070C0"/>
                </a:solidFill>
              </a:rPr>
              <a:t>dispersés </a:t>
            </a:r>
            <a:r>
              <a:rPr lang="fr-FR" b="1" dirty="0">
                <a:solidFill>
                  <a:srgbClr val="0070C0"/>
                </a:solidFill>
              </a:rPr>
              <a:t>au fond du congélateur horizontal.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89" y="1002828"/>
            <a:ext cx="3435846" cy="458112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275856" y="2780928"/>
            <a:ext cx="2664296" cy="22322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2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99592" y="6211669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Les </a:t>
            </a:r>
            <a:r>
              <a:rPr lang="fr-FR" b="1" dirty="0">
                <a:solidFill>
                  <a:srgbClr val="0070C0"/>
                </a:solidFill>
              </a:rPr>
              <a:t>dates d'ouvertures des cartons était </a:t>
            </a:r>
            <a:r>
              <a:rPr lang="fr-FR" b="1" dirty="0" smtClean="0">
                <a:solidFill>
                  <a:srgbClr val="0070C0"/>
                </a:solidFill>
              </a:rPr>
              <a:t>renouvelées </a:t>
            </a:r>
            <a:r>
              <a:rPr lang="fr-FR" b="1" dirty="0">
                <a:solidFill>
                  <a:srgbClr val="0070C0"/>
                </a:solidFill>
              </a:rPr>
              <a:t>à chaque utilisation pour le produit </a:t>
            </a:r>
            <a:r>
              <a:rPr lang="fr-FR" b="1" dirty="0" smtClean="0">
                <a:solidFill>
                  <a:srgbClr val="0070C0"/>
                </a:solidFill>
              </a:rPr>
              <a:t>Bâtonné </a:t>
            </a:r>
            <a:r>
              <a:rPr lang="fr-FR" b="1" dirty="0">
                <a:solidFill>
                  <a:srgbClr val="0070C0"/>
                </a:solidFill>
              </a:rPr>
              <a:t>de crabe.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783417"/>
            <a:ext cx="7128792" cy="534659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148064" y="1916832"/>
            <a:ext cx="3096344" cy="864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899592" y="6021288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</a:t>
            </a:r>
            <a:r>
              <a:rPr lang="fr-FR" b="1" dirty="0">
                <a:solidFill>
                  <a:srgbClr val="0070C0"/>
                </a:solidFill>
              </a:rPr>
              <a:t>: Fuite d'eau sous le meuble froid d'exposition des produits TRAD.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5" y="908720"/>
            <a:ext cx="3507854" cy="467713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275856" y="1556792"/>
            <a:ext cx="3158083" cy="402906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455220" y="6309320"/>
            <a:ext cx="662473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présence d’une planche de découpe fissurée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80" y="763149"/>
            <a:ext cx="4051616" cy="54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03262" y="5013176"/>
            <a:ext cx="746595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Boucherie: Les températures à cœurs mesurées sur les poulets et </a:t>
            </a:r>
            <a:r>
              <a:rPr lang="fr-FR" b="1" dirty="0" smtClean="0">
                <a:solidFill>
                  <a:srgbClr val="0070C0"/>
                </a:solidFill>
              </a:rPr>
              <a:t>les morceaux d’osso </a:t>
            </a:r>
            <a:r>
              <a:rPr lang="fr-FR" b="1" dirty="0">
                <a:solidFill>
                  <a:srgbClr val="0070C0"/>
                </a:solidFill>
              </a:rPr>
              <a:t>bucco étaient </a:t>
            </a:r>
            <a:r>
              <a:rPr lang="fr-FR" b="1" dirty="0" smtClean="0">
                <a:solidFill>
                  <a:srgbClr val="0070C0"/>
                </a:solidFill>
              </a:rPr>
              <a:t>élevées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Poulet: 8,2°C</a:t>
            </a:r>
          </a:p>
          <a:p>
            <a:r>
              <a:rPr lang="fr-FR" b="1" dirty="0">
                <a:solidFill>
                  <a:srgbClr val="0070C0"/>
                </a:solidFill>
              </a:rPr>
              <a:t>Osso bucco: 8,5°C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4868" y="713060"/>
            <a:ext cx="3377208" cy="4502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65" y="713060"/>
            <a:ext cx="3377208" cy="45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07006" y="6045719"/>
            <a:ext cx="79700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Boucherie: Absence du suivi et de l'enregistrement des températures de la chaine du froid depuis le 13/06/19.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3634" y="836712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78911" y="5949280"/>
            <a:ext cx="746595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 DEIV au niveau du rayon était non fonctionnel.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fraicheur des fruits non satisfaisante (pamplemousse moisis).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25347"/>
            <a:ext cx="3579862" cy="47731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115616" y="6021288"/>
            <a:ext cx="645784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</a:t>
            </a:r>
            <a:r>
              <a:rPr lang="fr-FR" b="1" dirty="0">
                <a:solidFill>
                  <a:srgbClr val="0070C0"/>
                </a:solidFill>
              </a:rPr>
              <a:t>épices: Manque de louches pour les épices.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7912" y="6021288"/>
            <a:ext cx="746595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OLS: La </a:t>
            </a:r>
            <a:r>
              <a:rPr lang="fr-FR" b="1" dirty="0">
                <a:solidFill>
                  <a:srgbClr val="0070C0"/>
                </a:solidFill>
              </a:rPr>
              <a:t>peinture était écaillée au niveau de certaines étagères d'exposition des yaourts.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435846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7" y="126876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4731482" y="4863839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papier essuie mains dans tous les rayons.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3976561"/>
            <a:ext cx="1815666" cy="24208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1315"/>
            <a:ext cx="1815666" cy="24208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212828"/>
            <a:ext cx="1815666" cy="2420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1212828"/>
            <a:ext cx="1815666" cy="24208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2828"/>
            <a:ext cx="181566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634434" y="6274186"/>
            <a:ext cx="74659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piqures de moisissures sur les fixateurs de prix.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4860032" y="4797152"/>
            <a:ext cx="3414905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8 paquet de ricotta "Kaiser" dont la DLC était le 06/07/19. Nous rappelons que la date de retrait de ce produit est de DLC-2.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" y="4149080"/>
            <a:ext cx="4427984" cy="28169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87" y="1052736"/>
            <a:ext cx="4427984" cy="33209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/>
          <p:nvPr/>
        </p:nvSpPr>
        <p:spPr>
          <a:xfrm>
            <a:off x="1115616" y="5743617"/>
            <a:ext cx="69004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Présence de 2 tablettes de chocolat "</a:t>
            </a:r>
            <a:r>
              <a:rPr lang="fr-FR" b="1" dirty="0" err="1" smtClean="0">
                <a:solidFill>
                  <a:srgbClr val="0070C0"/>
                </a:solidFill>
              </a:rPr>
              <a:t>Lindt</a:t>
            </a:r>
            <a:r>
              <a:rPr lang="fr-FR" b="1" dirty="0" smtClean="0">
                <a:solidFill>
                  <a:srgbClr val="0070C0"/>
                </a:solidFill>
              </a:rPr>
              <a:t> EXCELLENCE</a:t>
            </a:r>
            <a:r>
              <a:rPr lang="fr-FR" b="1" dirty="0">
                <a:solidFill>
                  <a:srgbClr val="0070C0"/>
                </a:solidFill>
              </a:rPr>
              <a:t>" dont la DLC était dépassée depuis le 31/05/19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268760"/>
            <a:ext cx="5292080" cy="39690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" y="1267283"/>
            <a:ext cx="3635896" cy="272692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580112" y="2420888"/>
            <a:ext cx="1728192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2627784" y="5877272"/>
            <a:ext cx="58326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2 pot du produit "Bonduelle Petit Pois et Carottes" dont la DLC était dépassée depuis le 06/2019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4171"/>
            <a:ext cx="2178652" cy="29048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30" y="692696"/>
            <a:ext cx="3812947" cy="50839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7" y="4268853"/>
            <a:ext cx="1923678" cy="256490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283968" y="3429000"/>
            <a:ext cx="2448272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5"/>
          <p:cNvSpPr txBox="1"/>
          <p:nvPr/>
        </p:nvSpPr>
        <p:spPr>
          <a:xfrm>
            <a:off x="683568" y="5517232"/>
            <a:ext cx="446449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8 pots de confiture du produit " La Fruitière" dont la DLC était le 10/07/19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3435846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" y="1268760"/>
            <a:ext cx="3923928" cy="294294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876256" y="2740233"/>
            <a:ext cx="1440160" cy="2567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683568" y="5805264"/>
            <a:ext cx="778492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d'un paquet du produit "Cal </a:t>
            </a:r>
            <a:r>
              <a:rPr lang="fr-FR" b="1" dirty="0" err="1">
                <a:solidFill>
                  <a:srgbClr val="0070C0"/>
                </a:solidFill>
              </a:rPr>
              <a:t>Nort</a:t>
            </a:r>
            <a:r>
              <a:rPr lang="fr-FR" b="1" dirty="0">
                <a:solidFill>
                  <a:srgbClr val="0070C0"/>
                </a:solidFill>
              </a:rPr>
              <a:t>" dont la DLC était le 04/07/19.</a:t>
            </a:r>
          </a:p>
          <a:p>
            <a:r>
              <a:rPr lang="fr-FR" b="1" dirty="0">
                <a:solidFill>
                  <a:srgbClr val="0070C0"/>
                </a:solidFill>
              </a:rPr>
              <a:t>Nous rappelons que la date limite de retrait est de DLC-7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30" y="997984"/>
            <a:ext cx="3605460" cy="4807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2" y="997984"/>
            <a:ext cx="3567507" cy="47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2051720" y="5733256"/>
            <a:ext cx="53696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distributeur papier essuie mains au niveau des sanitaires hommes et femmes.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47" y="1340768"/>
            <a:ext cx="3111810" cy="4149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2132726" y="6165304"/>
            <a:ext cx="489654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sol du quai de réception était ébréché.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64" y="1124744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5576" y="5949280"/>
            <a:ext cx="759645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Les produits entamés n’étaient pas identifiés.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21787"/>
            <a:ext cx="3165816" cy="4221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1787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224018" y="5877272"/>
            <a:ext cx="65167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</a:t>
            </a:r>
            <a:r>
              <a:rPr lang="fr-FR" b="1" dirty="0">
                <a:solidFill>
                  <a:srgbClr val="0070C0"/>
                </a:solidFill>
              </a:rPr>
              <a:t>: Accumulation de reste de charcuterie dans la trancheuse</a:t>
            </a:r>
            <a:r>
              <a:rPr lang="fr-FR" b="1" dirty="0" smtClean="0">
                <a:solidFill>
                  <a:srgbClr val="0070C0"/>
                </a:solidFill>
              </a:rPr>
              <a:t>. Renforcer le nettoyage.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76" y="764704"/>
            <a:ext cx="3672408" cy="489654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20738385">
            <a:off x="2913190" y="2213537"/>
            <a:ext cx="3495706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224018" y="5877272"/>
            <a:ext cx="65167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</a:t>
            </a:r>
            <a:r>
              <a:rPr lang="fr-FR" b="1" dirty="0">
                <a:solidFill>
                  <a:srgbClr val="0070C0"/>
                </a:solidFill>
              </a:rPr>
              <a:t>: Le sol était ébréché à l'entrée de la CF(+) des fromages.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69" y="1124744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224018" y="5877272"/>
            <a:ext cx="65167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>
                <a:solidFill>
                  <a:srgbClr val="0070C0"/>
                </a:solidFill>
              </a:rPr>
              <a:t>: Les </a:t>
            </a:r>
            <a:r>
              <a:rPr lang="fr-FR" b="1" dirty="0" smtClean="0">
                <a:solidFill>
                  <a:srgbClr val="0070C0"/>
                </a:solidFill>
              </a:rPr>
              <a:t>poignées </a:t>
            </a:r>
            <a:r>
              <a:rPr lang="fr-FR" b="1" dirty="0">
                <a:solidFill>
                  <a:srgbClr val="0070C0"/>
                </a:solidFill>
              </a:rPr>
              <a:t>des vitres de la </a:t>
            </a:r>
            <a:r>
              <a:rPr lang="fr-FR" b="1" dirty="0" smtClean="0">
                <a:solidFill>
                  <a:srgbClr val="0070C0"/>
                </a:solidFill>
              </a:rPr>
              <a:t>rôtissoire </a:t>
            </a:r>
            <a:r>
              <a:rPr lang="fr-FR" b="1" dirty="0">
                <a:solidFill>
                  <a:srgbClr val="0070C0"/>
                </a:solidFill>
              </a:rPr>
              <a:t>étaient </a:t>
            </a:r>
            <a:r>
              <a:rPr lang="fr-FR" b="1" dirty="0" smtClean="0">
                <a:solidFill>
                  <a:srgbClr val="0070C0"/>
                </a:solidFill>
              </a:rPr>
              <a:t>démontées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21787"/>
            <a:ext cx="3165816" cy="4221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1787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611560" y="5805264"/>
            <a:ext cx="799288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</a:t>
            </a:r>
            <a:r>
              <a:rPr lang="fr-FR" b="1" dirty="0" smtClean="0">
                <a:solidFill>
                  <a:srgbClr val="0070C0"/>
                </a:solidFill>
              </a:rPr>
              <a:t>meubles </a:t>
            </a:r>
            <a:r>
              <a:rPr lang="fr-FR" b="1" dirty="0" smtClean="0">
                <a:solidFill>
                  <a:srgbClr val="0070C0"/>
                </a:solidFill>
              </a:rPr>
              <a:t>d’exposition n’étaient pas correctement protégés.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5" y="134076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620257" y="5877272"/>
            <a:ext cx="57242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La température à cœur mesurée sur les sandwich était de 17°C.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8393" y="288074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40138</TotalTime>
  <Words>608</Words>
  <Application>Microsoft Office PowerPoint</Application>
  <PresentationFormat>Affichage à l'écran (4:3)</PresentationFormat>
  <Paragraphs>48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519</cp:revision>
  <cp:lastPrinted>2016-02-08T19:41:58Z</cp:lastPrinted>
  <dcterms:created xsi:type="dcterms:W3CDTF">2014-03-07T09:21:22Z</dcterms:created>
  <dcterms:modified xsi:type="dcterms:W3CDTF">2019-07-11T07:58:46Z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2966885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