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4"/>
  </p:notesMasterIdLst>
  <p:handoutMasterIdLst>
    <p:handoutMasterId r:id="rId25"/>
  </p:handoutMasterIdLst>
  <p:sldIdLst>
    <p:sldId id="268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2998" autoAdjust="0"/>
  </p:normalViewPr>
  <p:slideViewPr>
    <p:cSldViewPr>
      <p:cViewPr varScale="1">
        <p:scale>
          <a:sx n="71" d="100"/>
          <a:sy n="71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Résidence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Gammarth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Béja 3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 ?><Relationships xmlns="http://schemas.openxmlformats.org/package/2006/relationships"><Relationship Id="rId3" Target="../media/hdphoto9.wdp" Type="http://schemas.microsoft.com/office/2007/relationships/hdphoto"/><Relationship Id="rId2" Target="../media/image17.jpeg" Type="http://schemas.openxmlformats.org/officeDocument/2006/relationships/image"/><Relationship Id="rId1" Target="../slideLayouts/slideLayout16.xml" Type="http://schemas.openxmlformats.org/officeDocument/2006/relationships/slideLayout"/><Relationship Id="rId5" Target="../media/hdphoto10.wdp" Type="http://schemas.microsoft.com/office/2007/relationships/hdphoto"/><Relationship Id="rId4" Target="../media/image18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hdphoto11.wdp" Type="http://schemas.microsoft.com/office/2007/relationships/hdphoto"/><Relationship Id="rId2" Target="../media/image19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hdphoto12.wdp" Type="http://schemas.microsoft.com/office/2007/relationships/hdphoto"/><Relationship Id="rId2" Target="../media/image20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hdphoto13.wdp" Type="http://schemas.microsoft.com/office/2007/relationships/hdphoto"/><Relationship Id="rId2" Target="../media/image21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hdphoto14.wdp" Type="http://schemas.microsoft.com/office/2007/relationships/hdphoto"/><Relationship Id="rId2" Target="../media/image22.jpeg" Type="http://schemas.openxmlformats.org/officeDocument/2006/relationships/image"/><Relationship Id="rId1" Target="../slideLayouts/slideLayout16.xml" Type="http://schemas.openxmlformats.org/officeDocument/2006/relationships/slideLayout"/><Relationship Id="rId5" Target="../media/hdphoto15.wdp" Type="http://schemas.microsoft.com/office/2007/relationships/hdphoto"/><Relationship Id="rId4" Target="../media/image23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hdphoto16.wdp" Type="http://schemas.microsoft.com/office/2007/relationships/hdphoto"/><Relationship Id="rId2" Target="../media/image24.jpeg" Type="http://schemas.openxmlformats.org/officeDocument/2006/relationships/image"/><Relationship Id="rId1" Target="../slideLayouts/slideLayout16.xml" Type="http://schemas.openxmlformats.org/officeDocument/2006/relationships/slideLayout"/><Relationship Id="rId5" Target="../media/hdphoto17.wdp" Type="http://schemas.microsoft.com/office/2007/relationships/hdphoto"/><Relationship Id="rId4" Target="../media/image25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 ?><Relationships xmlns="http://schemas.openxmlformats.org/package/2006/relationships"><Relationship Id="rId3" Target="../media/hdphoto18.wdp" Type="http://schemas.microsoft.com/office/2007/relationships/hdphoto"/><Relationship Id="rId2" Target="../media/image28.jpeg" Type="http://schemas.openxmlformats.org/officeDocument/2006/relationships/image"/><Relationship Id="rId1" Target="../slideLayouts/slideLayout16.xml" Type="http://schemas.openxmlformats.org/officeDocument/2006/relationships/slideLayout"/><Relationship Id="rId5" Target="../media/hdphoto19.wdp" Type="http://schemas.microsoft.com/office/2007/relationships/hdphoto"/><Relationship Id="rId4" Target="../media/image29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hdphoto20.wdp" Type="http://schemas.microsoft.com/office/2007/relationships/hdphoto"/><Relationship Id="rId2" Target="../media/image30.jpeg" Type="http://schemas.openxmlformats.org/officeDocument/2006/relationships/image"/><Relationship Id="rId1" Target="../slideLayouts/slideLayout16.xml" Type="http://schemas.openxmlformats.org/officeDocument/2006/relationships/slideLayout"/><Relationship Id="rId5" Target="../media/hdphoto21.wdp" Type="http://schemas.microsoft.com/office/2007/relationships/hdphoto"/><Relationship Id="rId4" Target="../media/image31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hdphoto22.wdp" Type="http://schemas.microsoft.com/office/2007/relationships/hdphoto"/><Relationship Id="rId2" Target="../media/image32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5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hdphoto23.wdp" Type="http://schemas.microsoft.com/office/2007/relationships/hdphoto"/><Relationship Id="rId2" Target="../media/image33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6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8.jpeg" Type="http://schemas.openxmlformats.org/officeDocument/2006/relationships/image"/><Relationship Id="rId1" Target="../slideLayouts/slideLayout16.xml" Type="http://schemas.openxmlformats.org/officeDocument/2006/relationships/slideLayout"/><Relationship Id="rId5" Target="../media/hdphoto4.wdp" Type="http://schemas.microsoft.com/office/2007/relationships/hdphoto"/><Relationship Id="rId4" Target="../media/image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16.xml" Type="http://schemas.openxmlformats.org/officeDocument/2006/relationships/slideLayout"/><Relationship Id="rId6" Target="../media/hdphoto6.wdp" Type="http://schemas.microsoft.com/office/2007/relationships/hdphoto"/><Relationship Id="rId5" Target="../media/image12.jpeg" Type="http://schemas.openxmlformats.org/officeDocument/2006/relationships/image"/><Relationship Id="rId4" Target="../media/hdphoto5.wdp" Type="http://schemas.microsoft.com/office/2007/relationships/hdphoto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 ?><Relationships xmlns="http://schemas.openxmlformats.org/package/2006/relationships"><Relationship Id="rId3" Target="../media/hdphoto7.wdp" Type="http://schemas.microsoft.com/office/2007/relationships/hdphoto"/><Relationship Id="rId2" Target="../media/image15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hdphoto8.wdp" Type="http://schemas.microsoft.com/office/2007/relationships/hdphoto"/><Relationship Id="rId2" Target="../media/image16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Béja 3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2480" y="5695364"/>
            <a:ext cx="2207656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22 Février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6671" y="5649197"/>
            <a:ext cx="255871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Bouhalfaya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323528" y="4653136"/>
            <a:ext cx="3844654" cy="203132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Fromages/charcuterie</a:t>
            </a:r>
            <a:r>
              <a:rPr lang="fr-FR" b="1" dirty="0" smtClean="0">
                <a:solidFill>
                  <a:srgbClr val="0070C0"/>
                </a:solidFill>
              </a:rPr>
              <a:t>: Accumulation d’un liquide blanchâtre à l’intérieur d’un emballage de charcuterie non entamé, et dont le conditionnement sous-vide a été rompu.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5582" y="198634"/>
            <a:ext cx="3396419" cy="45285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48763"/>
            <a:ext cx="3921899" cy="52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55576" y="6093296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Présence de souillures persistantes au niveau de la hotte au dessus du four.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245936" cy="5661248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4788024" y="4789655"/>
            <a:ext cx="3844654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1/Les poignées de la rôtissoire étaient démontées.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2/Manque de propreté des vitres par accumulation de traces de gras.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"/>
          <a:stretch/>
        </p:blipFill>
        <p:spPr>
          <a:xfrm>
            <a:off x="1655676" y="1124744"/>
            <a:ext cx="5832648" cy="4707049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899592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CF Poissonnerie: </a:t>
            </a:r>
            <a:r>
              <a:rPr b="1" dirty="0" lang="fr-FR" smtClean="0">
                <a:solidFill>
                  <a:srgbClr val="0070C0"/>
                </a:solidFill>
              </a:rPr>
              <a:t>Présence de traces de rouille au niveau de la zone de fixation de la fabrique de glace et le plafond.</a:t>
            </a:r>
            <a:endParaRPr b="1" dirty="0" lang="fr-FR" u="sng">
              <a:solidFill>
                <a:srgbClr val="0070C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871700" y="1628800"/>
            <a:ext cx="5400600" cy="10801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fr-FR"/>
          </a:p>
        </p:txBody>
      </p:sp>
    </p:spTree>
    <p:extLst>
      <p:ext uri="{BB962C8B-B14F-4D97-AF65-F5344CB8AC3E}">
        <p14:creationId xmlns:p14="http://schemas.microsoft.com/office/powerpoint/2010/main" val="232458352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" r="72"/>
          <a:stretch/>
        </p:blipFill>
        <p:spPr>
          <a:xfrm>
            <a:off x="611560" y="1075048"/>
            <a:ext cx="2805776" cy="43204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5244075" cy="3933056"/>
          </a:xfrm>
          <a:prstGeom prst="rect">
            <a:avLst/>
          </a:prstGeom>
        </p:spPr>
      </p:pic>
      <p:sp>
        <p:nvSpPr>
          <p:cNvPr id="5" name="ZoneTexte 5"/>
          <p:cNvSpPr txBox="1"/>
          <p:nvPr/>
        </p:nvSpPr>
        <p:spPr>
          <a:xfrm>
            <a:off x="755576" y="5877272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CF Poissonnerie: </a:t>
            </a:r>
            <a:r>
              <a:rPr b="1" dirty="0" lang="fr-FR" smtClean="0">
                <a:solidFill>
                  <a:srgbClr val="0070C0"/>
                </a:solidFill>
              </a:rPr>
              <a:t>Ecaillement de la peinture du sol, avec présence de rouille au niveau des jointures.</a:t>
            </a:r>
            <a:endParaRPr b="1" dirty="0" lang="fr-FR" u="sng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6081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572000" cy="3429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803915" cy="2852936"/>
          </a:xfrm>
          <a:prstGeom prst="rect">
            <a:avLst/>
          </a:prstGeom>
        </p:spPr>
      </p:pic>
      <p:sp>
        <p:nvSpPr>
          <p:cNvPr id="5" name="ZoneTexte 5"/>
          <p:cNvSpPr txBox="1"/>
          <p:nvPr/>
        </p:nvSpPr>
        <p:spPr>
          <a:xfrm>
            <a:off x="539552" y="5445224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 LS:</a:t>
            </a:r>
            <a:r>
              <a:rPr lang="fr-FR" b="1" dirty="0" smtClean="0">
                <a:solidFill>
                  <a:srgbClr val="0070C0"/>
                </a:solidFill>
              </a:rPr>
              <a:t> Présence de signes de re-congélation après décongélation constatés au niveau des barquettes de moules décortiqués.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2" y="1484784"/>
            <a:ext cx="3803915" cy="28529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1296"/>
            <a:ext cx="4137924" cy="5517232"/>
          </a:xfrm>
          <a:prstGeom prst="rect">
            <a:avLst/>
          </a:prstGeom>
        </p:spPr>
      </p:pic>
      <p:sp>
        <p:nvSpPr>
          <p:cNvPr id="5" name="ZoneTexte 5"/>
          <p:cNvSpPr txBox="1"/>
          <p:nvPr/>
        </p:nvSpPr>
        <p:spPr>
          <a:xfrm>
            <a:off x="411977" y="5161200"/>
            <a:ext cx="3844654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1/L’un des tubes du DEIV était non fonctionnel.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2/Ecaillement du revêtement du sol à l’entrée de la CF négative.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5148064" y="2367744"/>
            <a:ext cx="2160240" cy="302433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7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3" y="761877"/>
            <a:ext cx="3543858" cy="47251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"/>
          <a:stretch/>
        </p:blipFill>
        <p:spPr>
          <a:xfrm>
            <a:off x="4723855" y="1556792"/>
            <a:ext cx="4384195" cy="3135315"/>
          </a:xfrm>
          <a:prstGeom prst="rect">
            <a:avLst/>
          </a:prstGeom>
        </p:spPr>
      </p:pic>
      <p:sp>
        <p:nvSpPr>
          <p:cNvPr id="5" name="ZoneTexte 5"/>
          <p:cNvSpPr txBox="1"/>
          <p:nvPr/>
        </p:nvSpPr>
        <p:spPr>
          <a:xfrm>
            <a:off x="827584" y="5637766"/>
            <a:ext cx="763284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FLEG: </a:t>
            </a:r>
            <a:r>
              <a:rPr b="1" dirty="0" lang="fr-FR" smtClean="0">
                <a:solidFill>
                  <a:srgbClr val="0070C0"/>
                </a:solidFill>
              </a:rPr>
              <a:t>Présence de rouille au niveau de l’évaporateur avec égouttage depuis ce niveau.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Le sol était crevassé aux alentours du siphon d’évacuation, et cela au niveau du couloir des CF.</a:t>
            </a:r>
            <a:endParaRPr b="1" dirty="0" lang="fr-F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1382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3597864" cy="47971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3501389" cy="4668519"/>
          </a:xfrm>
          <a:prstGeom prst="rect">
            <a:avLst/>
          </a:prstGeom>
        </p:spPr>
      </p:pic>
      <p:sp>
        <p:nvSpPr>
          <p:cNvPr id="5" name="ZoneTexte 5"/>
          <p:cNvSpPr txBox="1"/>
          <p:nvPr/>
        </p:nvSpPr>
        <p:spPr>
          <a:xfrm>
            <a:off x="683568" y="6021288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Le revêtement de certaines étagères d’exposition était écaillé.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44778"/>
            <a:ext cx="4461960" cy="5949280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5148064" y="5770728"/>
            <a:ext cx="384465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de piqûres de moisissures au niveau des portes étiquettes des meubles froids.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4716016" y="5619254"/>
            <a:ext cx="38884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Labo. Boucherie: </a:t>
            </a:r>
            <a:r>
              <a:rPr lang="fr-FR" b="1" dirty="0" smtClean="0">
                <a:solidFill>
                  <a:srgbClr val="0070C0"/>
                </a:solidFill>
              </a:rPr>
              <a:t>La planche de découpe était fortement fissurée.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Son rabotage est nécessaire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8" y="980728"/>
            <a:ext cx="4225398" cy="56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4245936" cy="5661248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4932040" y="5369639"/>
            <a:ext cx="3844654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Les mentions DF, DLC et numéros de lots étaient illisibles sur certains boudins de charcuterie CHAHIA.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461960" cy="5949280"/>
          </a:xfrm>
          <a:prstGeom prst="rect">
            <a:avLst/>
          </a:prstGeom>
        </p:spPr>
      </p:pic>
      <p:sp>
        <p:nvSpPr>
          <p:cNvPr id="4" name="ZoneTexte 5"/>
          <p:cNvSpPr txBox="1"/>
          <p:nvPr/>
        </p:nvSpPr>
        <p:spPr>
          <a:xfrm>
            <a:off x="4929504" y="5646638"/>
            <a:ext cx="406794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Le cache de haut du meuble d’exposition des aliments pour animaux, était démonté.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6895" y="1484784"/>
            <a:ext cx="4968552" cy="194421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9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4860032" y="5661248"/>
            <a:ext cx="36724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Labo. Boucherie: </a:t>
            </a:r>
            <a:r>
              <a:rPr lang="fr-FR" b="1" dirty="0" smtClean="0">
                <a:solidFill>
                  <a:srgbClr val="0070C0"/>
                </a:solidFill>
              </a:rPr>
              <a:t>Présence de stagnation d’eau au niveau de la plonge.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1" y="908720"/>
            <a:ext cx="435394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5004048" y="5660330"/>
            <a:ext cx="345638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Stand Boucherie</a:t>
            </a:r>
            <a:r>
              <a:rPr lang="fr-FR" b="1" dirty="0" smtClean="0">
                <a:solidFill>
                  <a:srgbClr val="0070C0"/>
                </a:solidFill>
              </a:rPr>
              <a:t>: Le système d’ouverture à pédale de la poubelle était défaillant.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353948" cy="580526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123728" y="1628800"/>
            <a:ext cx="2232248" cy="324036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3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4103951" y="5264567"/>
            <a:ext cx="3950129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Stockage produits de volailles: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Dépassement de la durée de vie pour l’article Cuisse de Dinde, dont la DLC était le 21/02/19.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148" y="168061"/>
            <a:ext cx="3579862" cy="47731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" r="81"/>
          <a:stretch/>
        </p:blipFill>
        <p:spPr>
          <a:xfrm rot="16200000">
            <a:off x="950264" y="3954392"/>
            <a:ext cx="2130906" cy="3384377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19573" y="5000636"/>
            <a:ext cx="2592288" cy="8640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fr-FR"/>
          </a:p>
        </p:txBody>
      </p:sp>
    </p:spTree>
    <p:extLst>
      <p:ext uri="{BB962C8B-B14F-4D97-AF65-F5344CB8AC3E}">
        <p14:creationId xmlns:p14="http://schemas.microsoft.com/office/powerpoint/2010/main" val="390116177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91580" y="5794108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Boucherie/</a:t>
            </a:r>
            <a:r>
              <a:rPr b="1" dirty="0" lang="fr-FR" smtClean="0" u="sng">
                <a:solidFill>
                  <a:srgbClr val="0070C0"/>
                </a:solidFill>
              </a:rPr>
              <a:t>volaillerie</a:t>
            </a:r>
            <a:r>
              <a:rPr b="1" dirty="0" lang="fr-FR" smtClean="0">
                <a:solidFill>
                  <a:srgbClr val="0070C0"/>
                </a:solidFill>
              </a:rPr>
              <a:t> : Dépassement de la DLC du fournisseur (24/02/2019), au niveau du ticket balance du produit poulet trad. Emballé le 21/02 et dont la DLC était le 25/02/19.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5" y="908720"/>
            <a:ext cx="4379979" cy="32849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4187957" cy="31409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cstate="print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38"/>
          <a:stretch/>
        </p:blipFill>
        <p:spPr>
          <a:xfrm>
            <a:off x="-114239" y="4675448"/>
            <a:ext cx="9162228" cy="91379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937786" y="4880316"/>
            <a:ext cx="4032448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fr-FR"/>
          </a:p>
        </p:txBody>
      </p:sp>
      <p:sp>
        <p:nvSpPr>
          <p:cNvPr id="9" name="Ellipse 8"/>
          <p:cNvSpPr/>
          <p:nvPr/>
        </p:nvSpPr>
        <p:spPr>
          <a:xfrm>
            <a:off x="2418014" y="2780928"/>
            <a:ext cx="2232248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fr-FR"/>
          </a:p>
        </p:txBody>
      </p:sp>
    </p:spTree>
    <p:extLst>
      <p:ext uri="{BB962C8B-B14F-4D97-AF65-F5344CB8AC3E}">
        <p14:creationId xmlns:p14="http://schemas.microsoft.com/office/powerpoint/2010/main" val="401003597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683568" y="5363834"/>
            <a:ext cx="763284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Boucherie trad</a:t>
            </a:r>
            <a:r>
              <a:rPr b="1" dirty="0" lang="fr-FR" smtClean="0">
                <a:solidFill>
                  <a:srgbClr val="0070C0"/>
                </a:solidFill>
              </a:rPr>
              <a:t>.: Absence d’impression de la DLC au niveau des étiquettes Carrefour pour les articles Merguez de bœuf et </a:t>
            </a:r>
            <a:r>
              <a:rPr b="1" dirty="0" err="1" lang="fr-FR" smtClean="0">
                <a:solidFill>
                  <a:srgbClr val="0070C0"/>
                </a:solidFill>
              </a:rPr>
              <a:t>Habra</a:t>
            </a:r>
            <a:r>
              <a:rPr b="1" dirty="0" lang="fr-FR" smtClean="0">
                <a:solidFill>
                  <a:srgbClr val="0070C0"/>
                </a:solidFill>
              </a:rPr>
              <a:t> </a:t>
            </a:r>
            <a:r>
              <a:rPr b="1" dirty="0" lang="fr-FR" smtClean="0">
                <a:solidFill>
                  <a:srgbClr val="0070C0"/>
                </a:solidFill>
              </a:rPr>
              <a:t>trad. </a:t>
            </a:r>
            <a:r>
              <a:rPr b="1" dirty="0" lang="fr-FR" smtClean="0">
                <a:solidFill>
                  <a:srgbClr val="0070C0"/>
                </a:solidFill>
              </a:rPr>
              <a:t>et cela à partir de la date du 02/02/2019.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" y="980728"/>
            <a:ext cx="5076056" cy="38070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" r="40"/>
          <a:stretch/>
        </p:blipFill>
        <p:spPr>
          <a:xfrm>
            <a:off x="5436096" y="1124744"/>
            <a:ext cx="3312368" cy="3557729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071066" y="1988840"/>
            <a:ext cx="1800200" cy="251089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dirty="0" lang="fr-FR"/>
          </a:p>
        </p:txBody>
      </p:sp>
    </p:spTree>
    <p:extLst>
      <p:ext uri="{BB962C8B-B14F-4D97-AF65-F5344CB8AC3E}">
        <p14:creationId xmlns:p14="http://schemas.microsoft.com/office/powerpoint/2010/main" val="205579298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55576" y="6021288"/>
            <a:ext cx="76328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 LS </a:t>
            </a:r>
            <a:r>
              <a:rPr lang="fr-FR" b="1" dirty="0" smtClean="0">
                <a:solidFill>
                  <a:srgbClr val="0070C0"/>
                </a:solidFill>
              </a:rPr>
              <a:t>: La température mesurée à cœur de la viande </a:t>
            </a:r>
            <a:r>
              <a:rPr lang="fr-FR" b="1" dirty="0" err="1" smtClean="0">
                <a:solidFill>
                  <a:srgbClr val="0070C0"/>
                </a:solidFill>
              </a:rPr>
              <a:t>hâchée</a:t>
            </a:r>
            <a:r>
              <a:rPr lang="fr-FR" b="1" dirty="0" smtClean="0">
                <a:solidFill>
                  <a:srgbClr val="0070C0"/>
                </a:solidFill>
              </a:rPr>
              <a:t> mise en barquettes, était de l’ordre de 14°C.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92" y="980728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5076056" y="5231920"/>
            <a:ext cx="331236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Fromages/charcuterie: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Dépassement de la durée de vie pour une meule de fromage Gruyère, entamée le 13/01/19.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435394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39869</TotalTime>
  <Words>434</Words>
  <Application>Microsoft Office PowerPoint</Application>
  <PresentationFormat>Affichage à l'écran (4:3)</PresentationFormat>
  <Paragraphs>32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QualiConsult</cp:lastModifiedBy>
  <cp:revision>498</cp:revision>
  <cp:lastPrinted>2016-02-08T19:41:58Z</cp:lastPrinted>
  <dcterms:created xsi:type="dcterms:W3CDTF">2014-03-07T09:21:22Z</dcterms:created>
  <dcterms:modified xsi:type="dcterms:W3CDTF">2019-03-03T16:02:48Z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9335536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