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8"/>
  </p:notesMasterIdLst>
  <p:handoutMasterIdLst>
    <p:handoutMasterId r:id="rId19"/>
  </p:handoutMasterIdLst>
  <p:sldIdLst>
    <p:sldId id="268" r:id="rId3"/>
    <p:sldId id="275" r:id="rId4"/>
    <p:sldId id="269" r:id="rId5"/>
    <p:sldId id="270" r:id="rId6"/>
    <p:sldId id="271" r:id="rId7"/>
    <p:sldId id="272" r:id="rId8"/>
    <p:sldId id="277" r:id="rId9"/>
    <p:sldId id="279" r:id="rId10"/>
    <p:sldId id="280" r:id="rId11"/>
    <p:sldId id="281" r:id="rId12"/>
    <p:sldId id="282" r:id="rId13"/>
    <p:sldId id="283" r:id="rId14"/>
    <p:sldId id="286" r:id="rId15"/>
    <p:sldId id="287" r:id="rId16"/>
    <p:sldId id="288" r:id="rId1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2998" autoAdjust="0"/>
  </p:normalViewPr>
  <p:slideViewPr>
    <p:cSldViewPr>
      <p:cViewPr varScale="1">
        <p:scale>
          <a:sx n="93" d="100"/>
          <a:sy n="93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Résidence</a:t>
            </a:r>
            <a:r>
              <a:rPr lang="fr-FR" altLang="fr-FR" kern="0" baseline="0" dirty="0" smtClean="0"/>
              <a:t> </a:t>
            </a:r>
            <a:r>
              <a:rPr lang="fr-FR" altLang="fr-FR" kern="0" baseline="0" dirty="0" err="1" smtClean="0"/>
              <a:t>Gammarth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Béja 3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Béja 3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2513" y="5695364"/>
            <a:ext cx="1747593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21/05/2019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6822" y="5649197"/>
            <a:ext cx="2398413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KAMOUN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4050450" cy="5400600"/>
          </a:xfrm>
        </p:spPr>
      </p:pic>
      <p:sp>
        <p:nvSpPr>
          <p:cNvPr id="5" name="ZoneTexte 5"/>
          <p:cNvSpPr txBox="1"/>
          <p:nvPr/>
        </p:nvSpPr>
        <p:spPr>
          <a:xfrm>
            <a:off x="4752020" y="3284984"/>
            <a:ext cx="392443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FLEG: </a:t>
            </a:r>
            <a:r>
              <a:rPr lang="fr-FR" b="1" dirty="0" smtClean="0">
                <a:solidFill>
                  <a:srgbClr val="0070C0"/>
                </a:solidFill>
              </a:rPr>
              <a:t>exposition de pastèque découpé avec les pastèques entiers à température ambiante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3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600400" cy="4800533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054827" y="710698"/>
            <a:ext cx="334837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5"/>
          <p:cNvSpPr txBox="1"/>
          <p:nvPr/>
        </p:nvSpPr>
        <p:spPr>
          <a:xfrm>
            <a:off x="453898" y="4617132"/>
            <a:ext cx="446449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Epices olives: </a:t>
            </a:r>
            <a:r>
              <a:rPr lang="fr-FR" b="1" dirty="0" smtClean="0">
                <a:solidFill>
                  <a:srgbClr val="0070C0"/>
                </a:solidFill>
              </a:rPr>
              <a:t>Dépassement de la DLC fournisseur de raisin sec jumbo (DLC carrefour 12/05/2020 &gt; DLC fournisseur 28/03/2020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5575" y="1412775"/>
            <a:ext cx="3942437" cy="5256583"/>
          </a:xfrm>
        </p:spPr>
      </p:pic>
      <p:sp>
        <p:nvSpPr>
          <p:cNvPr id="4" name="ZoneTexte 5"/>
          <p:cNvSpPr txBox="1"/>
          <p:nvPr/>
        </p:nvSpPr>
        <p:spPr>
          <a:xfrm>
            <a:off x="747518" y="6196753"/>
            <a:ext cx="778492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Olives </a:t>
            </a:r>
            <a:r>
              <a:rPr lang="fr-FR" b="1" u="sng" dirty="0" err="1" smtClean="0">
                <a:solidFill>
                  <a:srgbClr val="0070C0"/>
                </a:solidFill>
              </a:rPr>
              <a:t>epices</a:t>
            </a:r>
            <a:r>
              <a:rPr lang="fr-FR" b="1" u="sng" dirty="0" smtClean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le lieu d’entreposage des fruits secs est contaminé par du charançon qui a aussi contaminé le sac de noix de cajou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4901" y="1412775"/>
            <a:ext cx="3567539" cy="475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7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89381"/>
            <a:ext cx="4176464" cy="5568619"/>
          </a:xfrm>
        </p:spPr>
      </p:pic>
      <p:sp>
        <p:nvSpPr>
          <p:cNvPr id="4" name="ZoneTexte 5"/>
          <p:cNvSpPr txBox="1"/>
          <p:nvPr/>
        </p:nvSpPr>
        <p:spPr>
          <a:xfrm>
            <a:off x="4752020" y="3284984"/>
            <a:ext cx="367240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d’un trou au plafond juste au dessus  de la zone de stockage des épices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30896"/>
            <a:ext cx="6072675" cy="4554506"/>
          </a:xfrm>
        </p:spPr>
      </p:pic>
      <p:sp>
        <p:nvSpPr>
          <p:cNvPr id="4" name="ZoneTexte 5"/>
          <p:cNvSpPr txBox="1"/>
          <p:nvPr/>
        </p:nvSpPr>
        <p:spPr>
          <a:xfrm>
            <a:off x="1433651" y="6093296"/>
            <a:ext cx="63007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DF et DLC illisibles sur le produit mascarpone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4416489" cy="3312367"/>
          </a:xfrm>
        </p:spPr>
      </p:pic>
      <p:sp>
        <p:nvSpPr>
          <p:cNvPr id="5" name="ZoneTexte 5"/>
          <p:cNvSpPr txBox="1"/>
          <p:nvPr/>
        </p:nvSpPr>
        <p:spPr>
          <a:xfrm>
            <a:off x="611559" y="5877272"/>
            <a:ext cx="7938881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err="1">
                <a:solidFill>
                  <a:srgbClr val="0070C0"/>
                </a:solidFill>
              </a:rPr>
              <a:t>ch</a:t>
            </a:r>
            <a:r>
              <a:rPr lang="fr-FR" b="1" u="sng" dirty="0">
                <a:solidFill>
                  <a:srgbClr val="0070C0"/>
                </a:solidFill>
              </a:rPr>
              <a:t> froide positive </a:t>
            </a:r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présence de cadavre de cafard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Cornières de la porte cassées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Espace réservé du contenu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4058" y="1268761"/>
            <a:ext cx="3456383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6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013449" cy="4510087"/>
          </a:xfrm>
        </p:spPr>
      </p:pic>
      <p:sp>
        <p:nvSpPr>
          <p:cNvPr id="4" name="ZoneTexte 5"/>
          <p:cNvSpPr txBox="1"/>
          <p:nvPr/>
        </p:nvSpPr>
        <p:spPr>
          <a:xfrm>
            <a:off x="1224018" y="5877272"/>
            <a:ext cx="65167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Boucherie: </a:t>
            </a:r>
            <a:r>
              <a:rPr lang="fr-FR" b="1" dirty="0" smtClean="0">
                <a:solidFill>
                  <a:srgbClr val="0070C0"/>
                </a:solidFill>
              </a:rPr>
              <a:t>étiquette balance de viande hachée non conforme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996444" cy="5328592"/>
          </a:xfrm>
        </p:spPr>
      </p:pic>
      <p:sp>
        <p:nvSpPr>
          <p:cNvPr id="4" name="ZoneTexte 5"/>
          <p:cNvSpPr txBox="1"/>
          <p:nvPr/>
        </p:nvSpPr>
        <p:spPr>
          <a:xfrm>
            <a:off x="4752020" y="3284984"/>
            <a:ext cx="367240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Boucherie: </a:t>
            </a:r>
            <a:r>
              <a:rPr lang="fr-FR" b="1" dirty="0" smtClean="0">
                <a:solidFill>
                  <a:srgbClr val="0070C0"/>
                </a:solidFill>
              </a:rPr>
              <a:t>Utilisation d’huile non identifiée par sa nature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4104456" cy="5472608"/>
          </a:xfrm>
        </p:spPr>
      </p:pic>
      <p:sp>
        <p:nvSpPr>
          <p:cNvPr id="4" name="ZoneTexte 5"/>
          <p:cNvSpPr txBox="1"/>
          <p:nvPr/>
        </p:nvSpPr>
        <p:spPr>
          <a:xfrm>
            <a:off x="4752020" y="3284984"/>
            <a:ext cx="367240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Boucherie : </a:t>
            </a:r>
            <a:r>
              <a:rPr lang="fr-FR" b="1" dirty="0" smtClean="0">
                <a:solidFill>
                  <a:srgbClr val="0070C0"/>
                </a:solidFill>
              </a:rPr>
              <a:t>présence d’une planche de découpe fissurée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996444" cy="5328592"/>
          </a:xfrm>
        </p:spPr>
      </p:pic>
      <p:sp>
        <p:nvSpPr>
          <p:cNvPr id="4" name="ZoneTexte 5"/>
          <p:cNvSpPr txBox="1"/>
          <p:nvPr/>
        </p:nvSpPr>
        <p:spPr>
          <a:xfrm>
            <a:off x="4752020" y="3284984"/>
            <a:ext cx="367240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Boucherie : </a:t>
            </a:r>
            <a:r>
              <a:rPr lang="fr-FR" b="1" dirty="0" smtClean="0">
                <a:solidFill>
                  <a:srgbClr val="0070C0"/>
                </a:solidFill>
              </a:rPr>
              <a:t>poubelle à pédale cassée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672408" cy="4896544"/>
          </a:xfrm>
        </p:spPr>
      </p:pic>
      <p:pic>
        <p:nvPicPr>
          <p:cNvPr id="4" name="Espace réservé du contenu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247964" y="1880829"/>
            <a:ext cx="4896545" cy="36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5"/>
          <p:cNvSpPr txBox="1"/>
          <p:nvPr/>
        </p:nvSpPr>
        <p:spPr>
          <a:xfrm>
            <a:off x="899592" y="6211669"/>
            <a:ext cx="756084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 et </a:t>
            </a:r>
            <a:r>
              <a:rPr lang="fr-FR" b="1" u="sng" dirty="0" err="1" smtClean="0">
                <a:solidFill>
                  <a:srgbClr val="0070C0"/>
                </a:solidFill>
              </a:rPr>
              <a:t>boul</a:t>
            </a:r>
            <a:r>
              <a:rPr lang="fr-FR" b="1" u="sng" dirty="0" smtClean="0">
                <a:solidFill>
                  <a:srgbClr val="0070C0"/>
                </a:solidFill>
              </a:rPr>
              <a:t>/pat : </a:t>
            </a:r>
            <a:r>
              <a:rPr lang="fr-FR" b="1" dirty="0" smtClean="0">
                <a:solidFill>
                  <a:srgbClr val="0070C0"/>
                </a:solidFill>
              </a:rPr>
              <a:t>tapis de cuisson sont usées et effilochées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618402" cy="4824536"/>
          </a:xfrm>
        </p:spPr>
      </p:pic>
      <p:sp>
        <p:nvSpPr>
          <p:cNvPr id="4" name="ZoneTexte 5"/>
          <p:cNvSpPr txBox="1"/>
          <p:nvPr/>
        </p:nvSpPr>
        <p:spPr>
          <a:xfrm>
            <a:off x="634434" y="6274186"/>
            <a:ext cx="746595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 : </a:t>
            </a:r>
            <a:r>
              <a:rPr lang="fr-FR" b="1" dirty="0" smtClean="0">
                <a:solidFill>
                  <a:srgbClr val="0070C0"/>
                </a:solidFill>
              </a:rPr>
              <a:t>flexible démonté au niveau de la plonge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6036" y="1292763"/>
            <a:ext cx="3600400" cy="480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1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996444" cy="5328592"/>
          </a:xfrm>
        </p:spPr>
      </p:pic>
      <p:sp>
        <p:nvSpPr>
          <p:cNvPr id="4" name="ZoneTexte 5"/>
          <p:cNvSpPr txBox="1"/>
          <p:nvPr/>
        </p:nvSpPr>
        <p:spPr>
          <a:xfrm>
            <a:off x="4752020" y="3284984"/>
            <a:ext cx="367240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traiteur: </a:t>
            </a:r>
            <a:r>
              <a:rPr lang="fr-FR" b="1" dirty="0" smtClean="0">
                <a:solidFill>
                  <a:srgbClr val="0070C0"/>
                </a:solidFill>
              </a:rPr>
              <a:t>dépôt de couche de graisses sur le panier de la friteuse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8760"/>
            <a:ext cx="6096000" cy="4572000"/>
          </a:xfrm>
          <a:prstGeom prst="rect">
            <a:avLst/>
          </a:prstGeom>
        </p:spPr>
      </p:pic>
      <p:sp>
        <p:nvSpPr>
          <p:cNvPr id="7" name="ZoneTexte 5"/>
          <p:cNvSpPr txBox="1"/>
          <p:nvPr/>
        </p:nvSpPr>
        <p:spPr>
          <a:xfrm>
            <a:off x="1121786" y="6197379"/>
            <a:ext cx="690042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Chambre froide négative: </a:t>
            </a:r>
            <a:r>
              <a:rPr lang="fr-FR" b="1" dirty="0" smtClean="0">
                <a:solidFill>
                  <a:srgbClr val="0070C0"/>
                </a:solidFill>
              </a:rPr>
              <a:t>plinthe cassée et ébréchée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40043</TotalTime>
  <Words>181</Words>
  <Application>Microsoft Office PowerPoint</Application>
  <PresentationFormat>Affichage à l'écran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507</cp:revision>
  <cp:lastPrinted>2016-02-08T19:41:58Z</cp:lastPrinted>
  <dcterms:created xsi:type="dcterms:W3CDTF">2014-03-07T09:21:22Z</dcterms:created>
  <dcterms:modified xsi:type="dcterms:W3CDTF">2019-06-03T07:45:25Z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9335536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