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23"/>
  </p:notesMasterIdLst>
  <p:handoutMasterIdLst>
    <p:handoutMasterId r:id="rId24"/>
  </p:handoutMasterIdLst>
  <p:sldIdLst>
    <p:sldId id="268" r:id="rId3"/>
    <p:sldId id="387" r:id="rId4"/>
    <p:sldId id="380" r:id="rId5"/>
    <p:sldId id="389" r:id="rId6"/>
    <p:sldId id="390" r:id="rId7"/>
    <p:sldId id="391" r:id="rId8"/>
    <p:sldId id="406" r:id="rId9"/>
    <p:sldId id="405" r:id="rId10"/>
    <p:sldId id="396" r:id="rId11"/>
    <p:sldId id="392" r:id="rId12"/>
    <p:sldId id="384" r:id="rId13"/>
    <p:sldId id="393" r:id="rId14"/>
    <p:sldId id="394" r:id="rId15"/>
    <p:sldId id="397" r:id="rId16"/>
    <p:sldId id="398" r:id="rId17"/>
    <p:sldId id="399" r:id="rId18"/>
    <p:sldId id="401" r:id="rId19"/>
    <p:sldId id="402" r:id="rId20"/>
    <p:sldId id="403" r:id="rId21"/>
    <p:sldId id="404" r:id="rId22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30/05/2017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30/05/2017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16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Résidence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Gammarth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Béja 3</a:t>
            </a:r>
            <a:endParaRPr lang="fr-FR" altLang="fr-FR" kern="0" baseline="0" dirty="0" smtClean="0"/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5.xml"/><Relationship Id="rId1" Type="http://schemas.openxmlformats.org/officeDocument/2006/relationships/tags" Target="../tags/tag1.xml"/></Relationships>
</file>

<file path=ppt/slides/_rels/slide10.xml.rels><?xml version="1.0" encoding="UTF-8" standalone="yes" ?><Relationships xmlns="http://schemas.openxmlformats.org/package/2006/relationships"><Relationship Id="rId3" Target="../media/image20.jpeg" Type="http://schemas.openxmlformats.org/officeDocument/2006/relationships/image"/><Relationship Id="rId2" Target="../media/image19.jpeg" Type="http://schemas.openxmlformats.org/officeDocument/2006/relationships/image"/><Relationship Id="rId1" Target="../slideLayouts/slideLayout18.xml" Type="http://schemas.openxmlformats.org/officeDocument/2006/relationships/slideLayout"/></Relationships>
</file>

<file path=ppt/slides/_rels/slide11.xml.rels><?xml version="1.0" encoding="UTF-8" standalone="yes" ?><Relationships xmlns="http://schemas.openxmlformats.org/package/2006/relationships"><Relationship Id="rId2" Target="../media/image21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12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media/image22.jpeg" Type="http://schemas.openxmlformats.org/officeDocument/2006/relationships/image"/><Relationship Id="rId1" Target="../slideLayouts/slideLayout18.xml" Type="http://schemas.openxmlformats.org/officeDocument/2006/relationships/slideLayout"/></Relationships>
</file>

<file path=ppt/slides/_rels/slide13.xml.rels><?xml version="1.0" encoding="UTF-8" standalone="yes" ?><Relationships xmlns="http://schemas.openxmlformats.org/package/2006/relationships"><Relationship Id="rId3" Target="../media/image25.jpeg" Type="http://schemas.openxmlformats.org/officeDocument/2006/relationships/image"/><Relationship Id="rId2" Target="../media/image24.jpeg" Type="http://schemas.openxmlformats.org/officeDocument/2006/relationships/image"/><Relationship Id="rId1" Target="../slideLayouts/slideLayout18.xml" Type="http://schemas.openxmlformats.org/officeDocument/2006/relationships/slideLayout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 ?><Relationships xmlns="http://schemas.openxmlformats.org/package/2006/relationships"><Relationship Id="rId2" Target="../media/image30.jpeg" Type="http://schemas.openxmlformats.org/officeDocument/2006/relationships/image"/><Relationship Id="rId1" Target="../slideLayouts/slideLayout18.xml" Type="http://schemas.openxmlformats.org/officeDocument/2006/relationships/slideLayout"/></Relationships>
</file>

<file path=ppt/slides/_rels/slide17.xml.rels><?xml version="1.0" encoding="UTF-8" standalone="yes" ?><Relationships xmlns="http://schemas.openxmlformats.org/package/2006/relationships"><Relationship Id="rId3" Target="../media/image32.jpeg" Type="http://schemas.openxmlformats.org/officeDocument/2006/relationships/image"/><Relationship Id="rId2" Target="../media/image31.jpeg" Type="http://schemas.openxmlformats.org/officeDocument/2006/relationships/image"/><Relationship Id="rId1" Target="../slideLayouts/slideLayout18.xml" Type="http://schemas.openxmlformats.org/officeDocument/2006/relationships/slideLayout"/></Relationships>
</file>

<file path=ppt/slides/_rels/slide18.xml.rels><?xml version="1.0" encoding="UTF-8" standalone="yes" ?><Relationships xmlns="http://schemas.openxmlformats.org/package/2006/relationships"><Relationship Id="rId2" Target="../media/image33.jpeg" Type="http://schemas.openxmlformats.org/officeDocument/2006/relationships/image"/><Relationship Id="rId1" Target="../slideLayouts/slideLayout18.xml" Type="http://schemas.openxmlformats.org/officeDocument/2006/relationships/slideLayout"/></Relationships>
</file>

<file path=ppt/slides/_rels/slide19.xml.rels><?xml version="1.0" encoding="UTF-8" standalone="yes" ?><Relationships xmlns="http://schemas.openxmlformats.org/package/2006/relationships"><Relationship Id="rId3" Target="../media/image35.jpeg" Type="http://schemas.openxmlformats.org/officeDocument/2006/relationships/image"/><Relationship Id="rId2" Target="../media/image34.jpeg" Type="http://schemas.openxmlformats.org/officeDocument/2006/relationships/image"/><Relationship Id="rId1" Target="../slideLayouts/slideLayout18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3" Target="../media/image6.jpeg" Type="http://schemas.openxmlformats.org/officeDocument/2006/relationships/image"/><Relationship Id="rId2" Target="../media/image5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 ?><Relationships xmlns="http://schemas.openxmlformats.org/package/2006/relationships"><Relationship Id="rId3" Target="../media/image9.jpeg" Type="http://schemas.openxmlformats.org/officeDocument/2006/relationships/image"/><Relationship Id="rId2" Target="../media/image8.jpeg" Type="http://schemas.openxmlformats.org/officeDocument/2006/relationships/image"/><Relationship Id="rId1" Target="../slideLayouts/slideLayout16.xml" Type="http://schemas.openxmlformats.org/officeDocument/2006/relationships/slideLayout"/></Relationships>
</file>

<file path=ppt/slides/_rels/slide5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media/image10.jpeg" Type="http://schemas.openxmlformats.org/officeDocument/2006/relationships/image"/><Relationship Id="rId1" Target="../slideLayouts/slideLayout18.xml" Type="http://schemas.openxmlformats.org/officeDocument/2006/relationships/slideLayout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media/image17.jpeg" Type="http://schemas.openxmlformats.org/officeDocument/2006/relationships/image"/><Relationship Id="rId1" Target="../slideLayouts/slideLayout18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Béja 3 </a:t>
            </a:r>
          </a:p>
        </p:txBody>
      </p:sp>
      <p:sp>
        <p:nvSpPr>
          <p:cNvPr id="5" name="Rectangle 4"/>
          <p:cNvSpPr/>
          <p:nvPr/>
        </p:nvSpPr>
        <p:spPr>
          <a:xfrm>
            <a:off x="1216647" y="5978046"/>
            <a:ext cx="1829348" cy="454292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18 mai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1549" y="5978046"/>
            <a:ext cx="3494867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Meriam CHOUCHENE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30510" y="5565610"/>
            <a:ext cx="7695017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Décollement des étiquettes des boites d’</a:t>
            </a:r>
            <a:r>
              <a:rPr lang="fr-FR" b="1" dirty="0">
                <a:solidFill>
                  <a:srgbClr val="0070C0"/>
                </a:solidFill>
              </a:rPr>
              <a:t>a</a:t>
            </a:r>
            <a:r>
              <a:rPr lang="fr-FR" b="1" dirty="0" smtClean="0">
                <a:solidFill>
                  <a:srgbClr val="0070C0"/>
                </a:solidFill>
              </a:rPr>
              <a:t>nchois déposées sur l’étal.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Absence de </a:t>
            </a:r>
            <a:r>
              <a:rPr lang="fr-FR" b="1" dirty="0" smtClean="0">
                <a:solidFill>
                  <a:srgbClr val="0070C0"/>
                </a:solidFill>
              </a:rPr>
              <a:t>couvercle contenant les mentions obligatoires (DF &amp; DLC) </a:t>
            </a:r>
            <a:r>
              <a:rPr lang="fr-FR" b="1" dirty="0" smtClean="0">
                <a:solidFill>
                  <a:srgbClr val="0070C0"/>
                </a:solidFill>
              </a:rPr>
              <a:t>d’un paquet de crevette surgelées.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693407" y="1484313"/>
            <a:ext cx="3884612" cy="4032919"/>
          </a:xfrm>
          <a:prstGeom prst="rect">
            <a:avLst/>
          </a:prstGeom>
        </p:spPr>
      </p:pic>
      <p:pic>
        <p:nvPicPr>
          <p:cNvPr id="11" name="Espace réservé du contenu 2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8200" y="1484313"/>
            <a:ext cx="3884613" cy="4032919"/>
          </a:xfrm>
          <a:prstGeom prst="rect">
            <a:avLst/>
          </a:prstGeom>
        </p:spPr>
      </p:pic>
      <p:cxnSp>
        <p:nvCxnSpPr>
          <p:cNvPr id="4" name="Connecteur droit avec flèche 3"/>
          <p:cNvCxnSpPr/>
          <p:nvPr/>
        </p:nvCxnSpPr>
        <p:spPr>
          <a:xfrm>
            <a:off x="1763688" y="2132856"/>
            <a:ext cx="864096" cy="108012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622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24998" y="6309320"/>
            <a:ext cx="7294004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 glaçage des poissons est insuffisant à l’ouverture du magasin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15616" y="1484313"/>
            <a:ext cx="6984776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528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645751" y="5839833"/>
            <a:ext cx="7795391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</a:t>
            </a:r>
            <a:r>
              <a:rPr lang="fr-FR" b="1" dirty="0" smtClean="0">
                <a:solidFill>
                  <a:srgbClr val="0070C0"/>
                </a:solidFill>
              </a:rPr>
              <a:t>Présence de fuite au niveau de </a:t>
            </a:r>
            <a:r>
              <a:rPr lang="fr-FR" b="1" dirty="0" smtClean="0">
                <a:solidFill>
                  <a:srgbClr val="0070C0"/>
                </a:solidFill>
              </a:rPr>
              <a:t>la station de </a:t>
            </a:r>
            <a:r>
              <a:rPr lang="fr-FR" b="1" dirty="0" smtClean="0">
                <a:solidFill>
                  <a:srgbClr val="0070C0"/>
                </a:solidFill>
              </a:rPr>
              <a:t>nettoyage.</a:t>
            </a:r>
            <a:endParaRPr lang="fr-FR" b="1" dirty="0" smtClean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Les luminaires ne sont pas fonctionnels au niveau du rayon.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556530" y="1268760"/>
            <a:ext cx="3884613" cy="4510087"/>
          </a:xfrm>
          <a:prstGeom prst="rect">
            <a:avLst/>
          </a:prstGeom>
        </p:spPr>
      </p:pic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560" y="1268760"/>
            <a:ext cx="3600400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5584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31776" y="5733256"/>
            <a:ext cx="7632848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Utilisation de couteaux jaunes identiques au code couleur des ustensiles de découpe de la volaillerie.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Entreposage des emballages sur une table souillée sans protection.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340769"/>
            <a:ext cx="3884613" cy="4104456"/>
          </a:xfrm>
          <a:prstGeom prst="rect">
            <a:avLst/>
          </a:prstGeom>
        </p:spPr>
      </p:pic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340769"/>
            <a:ext cx="3884612" cy="4104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559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Pâtisserie: Absence de la mention de </a:t>
            </a:r>
            <a:r>
              <a:rPr lang="fr-FR" b="1" dirty="0" smtClean="0">
                <a:solidFill>
                  <a:srgbClr val="0070C0"/>
                </a:solidFill>
              </a:rPr>
              <a:t>noisettes sur la liste des ingrédients du fournisseur </a:t>
            </a:r>
            <a:r>
              <a:rPr lang="fr-FR" b="1" dirty="0" smtClean="0">
                <a:solidFill>
                  <a:srgbClr val="0070C0"/>
                </a:solidFill>
              </a:rPr>
              <a:t>des </a:t>
            </a:r>
            <a:r>
              <a:rPr lang="fr-FR" b="1" dirty="0" smtClean="0">
                <a:solidFill>
                  <a:srgbClr val="0070C0"/>
                </a:solidFill>
              </a:rPr>
              <a:t>mini-gâteaux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340769"/>
            <a:ext cx="3884613" cy="4392488"/>
          </a:xfrm>
        </p:spPr>
      </p:pic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388" y="1340769"/>
            <a:ext cx="3884612" cy="4392488"/>
          </a:xfrm>
        </p:spPr>
      </p:pic>
    </p:spTree>
    <p:extLst>
      <p:ext uri="{BB962C8B-B14F-4D97-AF65-F5344CB8AC3E}">
        <p14:creationId xmlns:p14="http://schemas.microsoft.com/office/powerpoint/2010/main" val="29082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99592" y="5805264"/>
            <a:ext cx="748883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surface de la chambre froide négative est </a:t>
            </a:r>
            <a:r>
              <a:rPr lang="fr-FR" b="1" dirty="0" smtClean="0">
                <a:solidFill>
                  <a:srgbClr val="0070C0"/>
                </a:solidFill>
              </a:rPr>
              <a:t>restreinte; </a:t>
            </a:r>
            <a:r>
              <a:rPr lang="fr-FR" b="1" dirty="0" smtClean="0">
                <a:solidFill>
                  <a:srgbClr val="0070C0"/>
                </a:solidFill>
              </a:rPr>
              <a:t>elle ne permet pas de suffire aux produits de la pâtisserie, PLS, fruits de mer, etc. Le revêtement du sol est écaillé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1484314"/>
            <a:ext cx="3888432" cy="4176934"/>
          </a:xfrm>
        </p:spPr>
      </p:pic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340768"/>
            <a:ext cx="3744416" cy="4320480"/>
          </a:xfrm>
        </p:spPr>
      </p:pic>
    </p:spTree>
    <p:extLst>
      <p:ext uri="{BB962C8B-B14F-4D97-AF65-F5344CB8AC3E}">
        <p14:creationId xmlns:p14="http://schemas.microsoft.com/office/powerpoint/2010/main" val="2358809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71600" y="6237312"/>
            <a:ext cx="72728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FLEG; des DEIV sont maintenus au dessus du rayon fruits.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636" y="1484784"/>
            <a:ext cx="6624736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7299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porte du quai de réception n’est pas étanche.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Accumulation des restes d’emballage dans l’aire de réception.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484785"/>
            <a:ext cx="3884613" cy="4320480"/>
          </a:xfrm>
        </p:spPr>
      </p:pic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11188" y="1484785"/>
            <a:ext cx="3884612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73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27584" y="6021288"/>
            <a:ext cx="761415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Ecaillement du plafond du quai de réception.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Entreposage des palettes et caisses retour sur le quai de réception.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043608" y="1412776"/>
            <a:ext cx="7056784" cy="43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7264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Zone retour; entreposage des produits retour congelés à température ambiante.  </a:t>
            </a: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1364251"/>
            <a:ext cx="3997821" cy="4248472"/>
          </a:xfr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2762" y="1356259"/>
            <a:ext cx="4001685" cy="42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591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63588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paquets d’</a:t>
            </a:r>
            <a:r>
              <a:rPr lang="fr-FR" b="1" dirty="0" err="1" smtClean="0">
                <a:solidFill>
                  <a:srgbClr val="0070C0"/>
                </a:solidFill>
              </a:rPr>
              <a:t>escaloppe</a:t>
            </a:r>
            <a:r>
              <a:rPr lang="fr-FR" b="1" dirty="0" smtClean="0">
                <a:solidFill>
                  <a:srgbClr val="0070C0"/>
                </a:solidFill>
              </a:rPr>
              <a:t> de dinde emballé le 17/05 sont réemballé le jour de l’audit.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3568" y="1412776"/>
            <a:ext cx="3672407" cy="4510087"/>
          </a:xfrm>
          <a:prstGeom prst="rect">
            <a:avLst/>
          </a:prstGeom>
        </p:spPr>
      </p:pic>
      <p:pic>
        <p:nvPicPr>
          <p:cNvPr id="6" name="Espace réservé du contenu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99992" y="1430873"/>
            <a:ext cx="4176463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9786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35596" y="6021288"/>
            <a:ext cx="7272808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PGC: un </a:t>
            </a:r>
            <a:r>
              <a:rPr lang="fr-FR" b="1" dirty="0" smtClean="0">
                <a:solidFill>
                  <a:srgbClr val="0070C0"/>
                </a:solidFill>
              </a:rPr>
              <a:t>paquet de biscuit ‘Croco’ périmé; DLUO 20/09/2016.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7" name="Espace réservé du contenu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340768"/>
            <a:ext cx="6912768" cy="4464496"/>
          </a:xfrm>
        </p:spPr>
      </p:pic>
      <p:sp>
        <p:nvSpPr>
          <p:cNvPr id="2" name="Ellipse 1"/>
          <p:cNvSpPr/>
          <p:nvPr/>
        </p:nvSpPr>
        <p:spPr>
          <a:xfrm>
            <a:off x="4860032" y="2636912"/>
            <a:ext cx="2664296" cy="1368152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11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entreposage des caisses de poulet sur un chariot client au niveau du labo.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313"/>
            <a:ext cx="7488832" cy="4320951"/>
          </a:xfrm>
        </p:spPr>
      </p:pic>
    </p:spTree>
    <p:extLst>
      <p:ext uri="{BB962C8B-B14F-4D97-AF65-F5344CB8AC3E}">
        <p14:creationId xmlns:p14="http://schemas.microsoft.com/office/powerpoint/2010/main" val="405479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Entreposage des barquettes de viande hachée dans la zone dédiée au abats</a:t>
            </a:r>
          </a:p>
        </p:txBody>
      </p:sp>
      <p:pic>
        <p:nvPicPr>
          <p:cNvPr id="3" name="Espace réservé du contenu 2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88" y="1358203"/>
            <a:ext cx="3744416" cy="4510087"/>
          </a:xfr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0072" y="1209908"/>
            <a:ext cx="2520281" cy="4658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1821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791580" y="5517232"/>
            <a:ext cx="7596844" cy="1200329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de la viande hachée périmée depuis la veille de l’audit était stockés dans la CF dans une zone non identifiée.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Les merguez ‘périmés) sont maintenus dans le même chariot avec les viandes conformes.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539552" y="1340768"/>
            <a:ext cx="3816424" cy="4062463"/>
          </a:xfrm>
          <a:prstGeom prst="rect">
            <a:avLst/>
          </a:prstGeom>
        </p:spPr>
      </p:pic>
      <p:pic>
        <p:nvPicPr>
          <p:cNvPr id="10" name="Espace réservé du contenu 6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90002" y="1340768"/>
            <a:ext cx="3798422" cy="403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8340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Préparation des merguez (DLC 18/05/2017) avec de la viande ayant une DLC (17/05/2017). </a:t>
            </a:r>
          </a:p>
        </p:txBody>
      </p:sp>
      <p:pic>
        <p:nvPicPr>
          <p:cNvPr id="12" name="Imag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572" y="1412776"/>
            <a:ext cx="7704856" cy="4427730"/>
          </a:xfrm>
          <a:prstGeom prst="rect">
            <a:avLst/>
          </a:prstGeom>
        </p:spPr>
      </p:pic>
      <p:cxnSp>
        <p:nvCxnSpPr>
          <p:cNvPr id="14" name="Connecteur droit avec flèche 13"/>
          <p:cNvCxnSpPr/>
          <p:nvPr/>
        </p:nvCxnSpPr>
        <p:spPr>
          <a:xfrm>
            <a:off x="3995936" y="3789040"/>
            <a:ext cx="576064" cy="5760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7979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91580" y="5805264"/>
            <a:ext cx="7596844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Présence de piqûres de moisissures sur les instructions murales.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Absence de savon liquide à ce niveau.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268760"/>
            <a:ext cx="3744416" cy="436071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296204"/>
            <a:ext cx="3600400" cy="4333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58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35596" y="6021288"/>
            <a:ext cx="7272808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fuite d’eau au niveau de la plonge</a:t>
            </a:r>
            <a:r>
              <a:rPr lang="fr-FR" b="1" dirty="0" smtClean="0">
                <a:solidFill>
                  <a:srgbClr val="0070C0"/>
                </a:solidFill>
              </a:rPr>
              <a:t>.</a:t>
            </a:r>
            <a:endParaRPr lang="fr-FR" b="1" dirty="0">
              <a:solidFill>
                <a:srgbClr val="0070C0"/>
              </a:solidFill>
            </a:endParaRPr>
          </a:p>
          <a:p>
            <a:r>
              <a:rPr lang="fr-FR" b="1" dirty="0" smtClean="0">
                <a:solidFill>
                  <a:srgbClr val="0070C0"/>
                </a:solidFill>
              </a:rPr>
              <a:t>D</a:t>
            </a:r>
            <a:r>
              <a:rPr lang="fr-FR" b="1" dirty="0" smtClean="0">
                <a:solidFill>
                  <a:srgbClr val="0070C0"/>
                </a:solidFill>
              </a:rPr>
              <a:t>es </a:t>
            </a:r>
            <a:r>
              <a:rPr lang="fr-FR" b="1" dirty="0" smtClean="0">
                <a:solidFill>
                  <a:srgbClr val="0070C0"/>
                </a:solidFill>
              </a:rPr>
              <a:t>emballages sont maintenus </a:t>
            </a:r>
            <a:r>
              <a:rPr lang="fr-FR" b="1" dirty="0" smtClean="0">
                <a:solidFill>
                  <a:srgbClr val="0070C0"/>
                </a:solidFill>
              </a:rPr>
              <a:t>sur la plonge.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3672407" cy="4392488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377619"/>
            <a:ext cx="3294366" cy="4392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271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719572" y="5805264"/>
            <a:ext cx="7668852" cy="92333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Boucherie: Les plateaux d’exposition sont fissurés.</a:t>
            </a:r>
          </a:p>
          <a:p>
            <a:r>
              <a:rPr lang="fr-FR" b="1" dirty="0" smtClean="0">
                <a:solidFill>
                  <a:srgbClr val="0070C0"/>
                </a:solidFill>
              </a:rPr>
              <a:t>La séparation entre la zone d’exposition de volaille </a:t>
            </a:r>
            <a:r>
              <a:rPr lang="fr-FR" b="1" dirty="0" err="1" smtClean="0">
                <a:solidFill>
                  <a:srgbClr val="0070C0"/>
                </a:solidFill>
              </a:rPr>
              <a:t>trad</a:t>
            </a:r>
            <a:r>
              <a:rPr lang="fr-FR" b="1" dirty="0" smtClean="0">
                <a:solidFill>
                  <a:srgbClr val="0070C0"/>
                </a:solidFill>
              </a:rPr>
              <a:t> et la zone des charcuteries n’est pas optimale.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340769"/>
            <a:ext cx="3884613" cy="4320480"/>
          </a:xfrm>
          <a:prstGeom prst="rect">
            <a:avLst/>
          </a:prstGeom>
        </p:spPr>
      </p:pic>
      <p:pic>
        <p:nvPicPr>
          <p:cNvPr id="3" name="Espace réservé du contenu 2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83568" y="1340768"/>
            <a:ext cx="3672408" cy="4320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323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37586</TotalTime>
  <Words>402</Words>
  <Application>Microsoft Office PowerPoint</Application>
  <PresentationFormat>Affichage à l'écran (4:3)</PresentationFormat>
  <Paragraphs>32</Paragraphs>
  <Slides>20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Century Gothic</vt:lpstr>
      <vt:lpstr>Tempus Sans ITC</vt:lpstr>
      <vt:lpstr>Wingdings</vt:lpstr>
      <vt:lpstr>Thème1</vt:lpstr>
      <vt:lpstr>Couches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437</cp:revision>
  <cp:lastPrinted>2016-02-08T19:41:58Z</cp:lastPrinted>
  <dcterms:created xsi:type="dcterms:W3CDTF">2014-03-07T09:21:22Z</dcterms:created>
  <dcterms:modified xsi:type="dcterms:W3CDTF">2017-05-30T17:42:27Z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942735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