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8" r:id="rId2"/>
    <p:sldId id="476" r:id="rId3"/>
    <p:sldId id="479" r:id="rId4"/>
    <p:sldId id="481" r:id="rId5"/>
    <p:sldId id="482" r:id="rId6"/>
    <p:sldId id="486" r:id="rId7"/>
    <p:sldId id="487" r:id="rId8"/>
    <p:sldId id="477" r:id="rId9"/>
    <p:sldId id="485" r:id="rId10"/>
    <p:sldId id="488" r:id="rId11"/>
    <p:sldId id="489" r:id="rId12"/>
    <p:sldId id="492" r:id="rId13"/>
    <p:sldId id="493" r:id="rId14"/>
    <p:sldId id="496" r:id="rId15"/>
    <p:sldId id="498" r:id="rId16"/>
    <p:sldId id="501" r:id="rId17"/>
    <p:sldId id="502" r:id="rId18"/>
    <p:sldId id="503" r:id="rId19"/>
    <p:sldId id="504" r:id="rId20"/>
    <p:sldId id="508" r:id="rId21"/>
    <p:sldId id="509" r:id="rId22"/>
    <p:sldId id="511" r:id="rId23"/>
    <p:sldId id="512" r:id="rId24"/>
    <p:sldId id="513" r:id="rId25"/>
    <p:sldId id="514" r:id="rId26"/>
    <p:sldId id="516" r:id="rId27"/>
    <p:sldId id="518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31" r:id="rId36"/>
    <p:sldId id="536" r:id="rId37"/>
    <p:sldId id="533" r:id="rId38"/>
    <p:sldId id="535" r:id="rId39"/>
    <p:sldId id="539" r:id="rId4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DDC34BB-FE50-467D-8DE5-950FFDB91055}">
          <p14:sldIdLst>
            <p14:sldId id="268"/>
            <p14:sldId id="476"/>
            <p14:sldId id="479"/>
            <p14:sldId id="481"/>
            <p14:sldId id="482"/>
            <p14:sldId id="486"/>
            <p14:sldId id="487"/>
            <p14:sldId id="477"/>
            <p14:sldId id="485"/>
            <p14:sldId id="488"/>
            <p14:sldId id="489"/>
            <p14:sldId id="492"/>
            <p14:sldId id="493"/>
            <p14:sldId id="496"/>
            <p14:sldId id="498"/>
            <p14:sldId id="501"/>
            <p14:sldId id="502"/>
            <p14:sldId id="503"/>
            <p14:sldId id="504"/>
            <p14:sldId id="508"/>
            <p14:sldId id="509"/>
            <p14:sldId id="511"/>
            <p14:sldId id="512"/>
            <p14:sldId id="513"/>
            <p14:sldId id="514"/>
            <p14:sldId id="516"/>
            <p14:sldId id="518"/>
            <p14:sldId id="521"/>
            <p14:sldId id="522"/>
            <p14:sldId id="523"/>
            <p14:sldId id="524"/>
            <p14:sldId id="525"/>
            <p14:sldId id="526"/>
            <p14:sldId id="527"/>
            <p14:sldId id="531"/>
            <p14:sldId id="536"/>
            <p14:sldId id="533"/>
            <p14:sldId id="535"/>
            <p14:sldId id="5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107" d="100"/>
          <a:sy n="107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36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La </a:t>
            </a:r>
            <a:r>
              <a:rPr lang="fr-FR" altLang="fr-FR" kern="0" dirty="0" err="1" smtClean="0"/>
              <a:t>Marsa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99592" y="1988840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La </a:t>
            </a:r>
            <a:r>
              <a:rPr lang="fr-FR" sz="3600" b="1" dirty="0" err="1" smtClean="0">
                <a:solidFill>
                  <a:srgbClr val="FFC000"/>
                </a:solidFill>
              </a:rPr>
              <a:t>Marsa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817" y="5483115"/>
            <a:ext cx="258917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25 décembre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4869160"/>
            <a:ext cx="3892595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Dr Hatem </a:t>
            </a:r>
            <a:r>
              <a:rPr lang="fr-FR" sz="2000" b="1" dirty="0" smtClean="0">
                <a:solidFill>
                  <a:srgbClr val="000000"/>
                </a:solidFill>
              </a:rPr>
              <a:t>KARAA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Meshlaoui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hyper_lasoukra\IMG_20191225_110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8529" y="1340768"/>
            <a:ext cx="4030637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691680" y="5589240"/>
            <a:ext cx="876144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932040" y="3356992"/>
            <a:ext cx="3116685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Boulangerie: Manque de rigueur dans le suivi du tamis (un contrôle effectué le 31/11).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hyper_lasoukra\IMG_20191225_111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5058" y="-358715"/>
            <a:ext cx="4089869" cy="74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555173"/>
            <a:ext cx="7272808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Boulangerie/ Pâtisserie: plan d’action ne porte ni nom rayon ni date de son élaboration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hyper_lasoukra\IMG_20191225_112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5177"/>
            <a:ext cx="3582788" cy="45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6021288"/>
            <a:ext cx="7776864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Poissonnerie: Remettre en place les protections de la fabrique à glace.</a:t>
            </a:r>
          </a:p>
          <a:p>
            <a:r>
              <a:rPr lang="fr-FR" sz="1700" b="1" dirty="0">
                <a:solidFill>
                  <a:srgbClr val="000000"/>
                </a:solidFill>
              </a:rPr>
              <a:t>Décollement de la peinture du plafond de la chambre froide positive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173284"/>
            <a:ext cx="4464496" cy="47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hyper_lasoukra\IMG_20191225_114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1505" y="1425079"/>
            <a:ext cx="3382565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7168" y="5589240"/>
            <a:ext cx="8064896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Poissonnerie: Etiquette des langoustes congelées incomplètes (les dates d’emballage et la DLC </a:t>
            </a:r>
            <a:r>
              <a:rPr lang="fr-FR" b="1" smtClean="0">
                <a:solidFill>
                  <a:srgbClr val="000000"/>
                </a:solidFill>
              </a:rPr>
              <a:t>sont manquantes).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3235" y="5661248"/>
            <a:ext cx="7641256" cy="8771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Boucherie: Stagnation des eaux de nettoyage au sol de la chambre froide.</a:t>
            </a:r>
          </a:p>
          <a:p>
            <a:r>
              <a:rPr lang="fr-FR" sz="1700" b="1" dirty="0">
                <a:solidFill>
                  <a:srgbClr val="000000"/>
                </a:solidFill>
              </a:rPr>
              <a:t>Oxydation de table de </a:t>
            </a:r>
            <a:r>
              <a:rPr lang="fr-FR" sz="1700" b="1" dirty="0" smtClean="0">
                <a:solidFill>
                  <a:srgbClr val="000000"/>
                </a:solidFill>
              </a:rPr>
              <a:t>découpe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600400" cy="4104456"/>
          </a:xfrm>
          <a:prstGeom prst="rect">
            <a:avLst/>
          </a:prstGeom>
        </p:spPr>
      </p:pic>
      <p:pic>
        <p:nvPicPr>
          <p:cNvPr id="5" name="Picture 2" descr="https://scontent.ftun2-1.fna.fbcdn.net/v/t1.15752-9/82508408_563902814457093_6004707692508086272_n.jpg?_nc_cat=111&amp;_nc_ohc=STlfAVCHPFEAX_rt9qu&amp;_nc_ht=scontent.ftun2-1.fna&amp;oh=9ae132255d7d678a9be851ad31d655bb&amp;oe=5E9DE4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09" y="1286606"/>
            <a:ext cx="4112864" cy="41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49280"/>
            <a:ext cx="7641256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>
                <a:solidFill>
                  <a:srgbClr val="000000"/>
                </a:solidFill>
              </a:rPr>
              <a:t>Boucherie</a:t>
            </a:r>
            <a:r>
              <a:rPr lang="fr-FR" sz="1700" b="1" dirty="0" smtClean="0">
                <a:solidFill>
                  <a:srgbClr val="000000"/>
                </a:solidFill>
              </a:rPr>
              <a:t>: Entreposage </a:t>
            </a:r>
            <a:r>
              <a:rPr lang="fr-FR" sz="1700" b="1" dirty="0">
                <a:solidFill>
                  <a:srgbClr val="000000"/>
                </a:solidFill>
              </a:rPr>
              <a:t>d'un aspirateur (usage non défini) sur une caisse </a:t>
            </a:r>
            <a:r>
              <a:rPr lang="fr-FR" sz="1700" b="1" dirty="0" smtClean="0">
                <a:solidFill>
                  <a:srgbClr val="000000"/>
                </a:solidFill>
              </a:rPr>
              <a:t>d'épice. 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1412776"/>
            <a:ext cx="73766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805264"/>
            <a:ext cx="7641256" cy="8771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>
                <a:solidFill>
                  <a:srgbClr val="000000"/>
                </a:solidFill>
              </a:rPr>
              <a:t>Chambre froide </a:t>
            </a:r>
            <a:r>
              <a:rPr lang="fr-FR" sz="1700" b="1" dirty="0" smtClean="0">
                <a:solidFill>
                  <a:srgbClr val="000000"/>
                </a:solidFill>
              </a:rPr>
              <a:t>volaillerie: </a:t>
            </a:r>
            <a:r>
              <a:rPr lang="fr-FR" sz="1700" b="1" dirty="0">
                <a:solidFill>
                  <a:srgbClr val="000000"/>
                </a:solidFill>
              </a:rPr>
              <a:t>Stockage des dindes dans leurs </a:t>
            </a:r>
            <a:r>
              <a:rPr lang="fr-FR" sz="1700" b="1" dirty="0" smtClean="0">
                <a:solidFill>
                  <a:srgbClr val="000000"/>
                </a:solidFill>
              </a:rPr>
              <a:t>emballages </a:t>
            </a:r>
            <a:r>
              <a:rPr lang="fr-FR" sz="1700" b="1" dirty="0">
                <a:solidFill>
                  <a:srgbClr val="000000"/>
                </a:solidFill>
              </a:rPr>
              <a:t>d'origine (cartons</a:t>
            </a:r>
            <a:r>
              <a:rPr lang="fr-FR" sz="1700" b="1" dirty="0" smtClean="0">
                <a:solidFill>
                  <a:srgbClr val="000000"/>
                </a:solidFill>
              </a:rPr>
              <a:t>).</a:t>
            </a:r>
          </a:p>
          <a:p>
            <a:r>
              <a:rPr lang="fr-FR" sz="1700" b="1" dirty="0" smtClean="0">
                <a:solidFill>
                  <a:srgbClr val="000000"/>
                </a:solidFill>
              </a:rPr>
              <a:t>Entreposage des morceaux d’escalope sans identification dans la CF.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4032448" cy="4248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40768"/>
            <a:ext cx="38884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1653" y="6237312"/>
            <a:ext cx="7641256" cy="3539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Boucherie/ volaillerie: Billot fissuré / souillé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3" y="1340768"/>
            <a:ext cx="2986251" cy="46805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340768"/>
            <a:ext cx="47525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5" y="5805264"/>
            <a:ext cx="7641256" cy="8771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>
                <a:solidFill>
                  <a:srgbClr val="000000"/>
                </a:solidFill>
              </a:rPr>
              <a:t>Boucherie: La durée de vie des viandes rouges importées dépasse j+6 au magasin. (ex jeune bovin avec date d'abattage 10/12/2019 est en cours d'utilisation le 20/12/2019)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 rot="16200000">
            <a:off x="2451968" y="-351420"/>
            <a:ext cx="4248471" cy="777686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220072" y="3410998"/>
            <a:ext cx="936104" cy="30603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108151" y="2780928"/>
            <a:ext cx="936104" cy="30603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267744" y="1844824"/>
            <a:ext cx="1296144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49280"/>
            <a:ext cx="7641256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Boucherie: Absence de la liste des ingrédients sur l’étiquette UHD de l’assortiment barbecue. 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56754" y="-72377"/>
            <a:ext cx="4320480" cy="72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hyper_lasoukra\IMG_20191225_0840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552" y="1268760"/>
            <a:ext cx="38708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7043" y="6093296"/>
            <a:ext cx="7226658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Pâtisserie: trace de rouille au sol de la chambre froide.</a:t>
            </a:r>
          </a:p>
          <a:p>
            <a:r>
              <a:rPr lang="fr-FR" sz="1700" b="1" dirty="0">
                <a:solidFill>
                  <a:srgbClr val="000000"/>
                </a:solidFill>
              </a:rPr>
              <a:t>renforcer les opérations  de nettoyage du sol de la chambre froide</a:t>
            </a:r>
          </a:p>
        </p:txBody>
      </p:sp>
      <p:pic>
        <p:nvPicPr>
          <p:cNvPr id="4" name="Picture 2" descr="C:\Users\admin\Desktop\hyper_lasoukra\IMG_20191225_0844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95" y="1268760"/>
            <a:ext cx="4302869" cy="460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49280"/>
            <a:ext cx="7641256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Fromage: Présence </a:t>
            </a:r>
            <a:r>
              <a:rPr lang="fr-FR" sz="1700" b="1" dirty="0">
                <a:solidFill>
                  <a:srgbClr val="000000"/>
                </a:solidFill>
              </a:rPr>
              <a:t>de moisissures sur la cire de la meule du fromage </a:t>
            </a:r>
            <a:r>
              <a:rPr lang="fr-FR" sz="1700" b="1" dirty="0" smtClean="0">
                <a:solidFill>
                  <a:srgbClr val="000000"/>
                </a:solidFill>
              </a:rPr>
              <a:t>‘</a:t>
            </a:r>
            <a:r>
              <a:rPr lang="fr-FR" sz="1700" b="1" dirty="0" err="1" smtClean="0">
                <a:solidFill>
                  <a:srgbClr val="000000"/>
                </a:solidFill>
              </a:rPr>
              <a:t>Provola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>
                <a:solidFill>
                  <a:srgbClr val="000000"/>
                </a:solidFill>
              </a:rPr>
              <a:t>nature'.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204" y="1402457"/>
            <a:ext cx="3686175" cy="41751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90949"/>
            <a:ext cx="3686175" cy="437251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779557" y="1700808"/>
            <a:ext cx="1728192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02456"/>
            <a:ext cx="3824832" cy="436100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292080" y="2066082"/>
            <a:ext cx="1728192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7" y="5949280"/>
            <a:ext cx="7641256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>
                <a:solidFill>
                  <a:srgbClr val="000000"/>
                </a:solidFill>
              </a:rPr>
              <a:t>Fromage: La fiche de traçabilité du 17/12/2019 est incomplète; manque </a:t>
            </a:r>
            <a:r>
              <a:rPr lang="fr-FR" sz="1700" b="1" dirty="0" smtClean="0">
                <a:solidFill>
                  <a:srgbClr val="000000"/>
                </a:solidFill>
              </a:rPr>
              <a:t>de mention </a:t>
            </a:r>
            <a:r>
              <a:rPr lang="fr-FR" sz="1700" b="1" dirty="0">
                <a:solidFill>
                  <a:srgbClr val="000000"/>
                </a:solidFill>
              </a:rPr>
              <a:t>des dates d'ouverture, des noms des </a:t>
            </a:r>
            <a:r>
              <a:rPr lang="fr-FR" sz="1700" b="1" dirty="0" smtClean="0">
                <a:solidFill>
                  <a:srgbClr val="000000"/>
                </a:solidFill>
              </a:rPr>
              <a:t>fournisseurs</a:t>
            </a:r>
            <a:r>
              <a:rPr lang="fr-FR" sz="17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2379964" y="-211610"/>
            <a:ext cx="4392488" cy="76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1109" y="6021288"/>
            <a:ext cx="7776864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Sushi: Entreposage de la sauce Soja dans une bouteille d’eau minérale.</a:t>
            </a:r>
          </a:p>
          <a:p>
            <a:r>
              <a:rPr lang="fr-FR" sz="1700" b="1" dirty="0" smtClean="0">
                <a:solidFill>
                  <a:srgbClr val="000000"/>
                </a:solidFill>
              </a:rPr>
              <a:t>Non disponibilité des étiquettes d’origine des produits déballés.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6328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2467" y="6165304"/>
            <a:ext cx="7641256" cy="3539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Sushi: Vitre du meuble froid brisée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27" y="1412776"/>
            <a:ext cx="7391336" cy="43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5733256"/>
            <a:ext cx="7641256" cy="8771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Sushi: Présence de déchets éparpillés au sol de la zone de la réserve.</a:t>
            </a:r>
          </a:p>
          <a:p>
            <a:r>
              <a:rPr lang="fr-FR" sz="1700" b="1" dirty="0" smtClean="0">
                <a:solidFill>
                  <a:srgbClr val="000000"/>
                </a:solidFill>
              </a:rPr>
              <a:t>Dépassement de la durée de vie des calamars panés surgelés (DLUO 14/12/2019)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788024" y="1412775"/>
            <a:ext cx="3608808" cy="41044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45365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49280"/>
            <a:ext cx="7641256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Sushi</a:t>
            </a:r>
            <a:r>
              <a:rPr lang="fr-FR" sz="1700" b="1" dirty="0">
                <a:solidFill>
                  <a:srgbClr val="000000"/>
                </a:solidFill>
              </a:rPr>
              <a:t>: Enregistrement des opérations de décongélation des produits de la mer sur des fiches non référencés UHD</a:t>
            </a:r>
            <a:r>
              <a:rPr lang="fr-FR" sz="1700" b="1" dirty="0" smtClean="0">
                <a:solidFill>
                  <a:srgbClr val="000000"/>
                </a:solidFill>
              </a:rPr>
              <a:t>.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755576" y="1412776"/>
            <a:ext cx="764125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877272"/>
            <a:ext cx="7704856" cy="783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600" dirty="0" smtClean="0"/>
              <a:t>FLEG: Décollement et oxydation du </a:t>
            </a:r>
            <a:r>
              <a:rPr lang="fr-FR" sz="1600" dirty="0"/>
              <a:t>revêtement du meuble </a:t>
            </a:r>
            <a:r>
              <a:rPr lang="fr-FR" sz="1600" dirty="0" smtClean="0"/>
              <a:t>froid et des éléments du présentoir.</a:t>
            </a:r>
            <a:r>
              <a:rPr lang="fr-FR" sz="1600" dirty="0"/>
              <a:t> </a:t>
            </a:r>
            <a:r>
              <a:rPr lang="fr-FR" sz="1600" dirty="0" smtClean="0"/>
              <a:t>Manque </a:t>
            </a:r>
            <a:r>
              <a:rPr lang="fr-FR" sz="1600" dirty="0"/>
              <a:t>de propreté du </a:t>
            </a:r>
            <a:r>
              <a:rPr lang="fr-FR" sz="1600" dirty="0" smtClean="0"/>
              <a:t>meuble froid.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/>
          <a:stretch/>
        </p:blipFill>
        <p:spPr>
          <a:xfrm>
            <a:off x="4664801" y="1160748"/>
            <a:ext cx="3960440" cy="45725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 b="16"/>
          <a:stretch/>
        </p:blipFill>
        <p:spPr>
          <a:xfrm>
            <a:off x="341784" y="1160747"/>
            <a:ext cx="4302224" cy="19209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84" y="3081727"/>
            <a:ext cx="4302224" cy="26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877272"/>
            <a:ext cx="770485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600" dirty="0"/>
              <a:t>FLEG: </a:t>
            </a:r>
            <a:r>
              <a:rPr lang="fr-FR" sz="1600" dirty="0" smtClean="0"/>
              <a:t>Exposition </a:t>
            </a:r>
            <a:r>
              <a:rPr lang="fr-FR" sz="1600" dirty="0"/>
              <a:t>des paquets de dattes (Dahlia) à température </a:t>
            </a:r>
            <a:r>
              <a:rPr lang="fr-FR" sz="1600" dirty="0" smtClean="0"/>
              <a:t>ambiante.</a:t>
            </a:r>
            <a:endParaRPr lang="fr-FR" sz="1600" dirty="0"/>
          </a:p>
          <a:p>
            <a:r>
              <a:rPr lang="fr-FR" sz="1600" dirty="0" smtClean="0"/>
              <a:t>Manque d’étiquetage sur les </a:t>
            </a:r>
            <a:r>
              <a:rPr lang="fr-FR" sz="1600" dirty="0"/>
              <a:t>morceaux de </a:t>
            </a:r>
            <a:r>
              <a:rPr lang="fr-FR" sz="1600" dirty="0" smtClean="0"/>
              <a:t>potirons préemballés.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/>
          <a:stretch/>
        </p:blipFill>
        <p:spPr>
          <a:xfrm>
            <a:off x="3419872" y="1340768"/>
            <a:ext cx="1720465" cy="39524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H="1">
            <a:off x="5436095" y="1340768"/>
            <a:ext cx="3608127" cy="4320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83"/>
          <a:stretch/>
        </p:blipFill>
        <p:spPr>
          <a:xfrm>
            <a:off x="113573" y="1340768"/>
            <a:ext cx="31584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588" y="6021288"/>
            <a:ext cx="741682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800" dirty="0" smtClean="0"/>
              <a:t>Condiments: Ecaillement et oxydation des meubles d’exposition.</a:t>
            </a:r>
            <a:endParaRPr lang="fr-FR" sz="1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101"/>
          <a:stretch/>
        </p:blipFill>
        <p:spPr>
          <a:xfrm>
            <a:off x="4716016" y="1268760"/>
            <a:ext cx="4104456" cy="45365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/>
          <a:stretch/>
        </p:blipFill>
        <p:spPr>
          <a:xfrm>
            <a:off x="165202" y="1268760"/>
            <a:ext cx="440679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156012"/>
            <a:ext cx="7704856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800" dirty="0" smtClean="0"/>
              <a:t>Condiments: </a:t>
            </a:r>
            <a:r>
              <a:rPr lang="fr-FR" sz="1800" dirty="0"/>
              <a:t>manque de pelles pour certains récipients.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1580" y="1484784"/>
            <a:ext cx="74888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hyper_lasoukra\IMG_20191225_084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6" y="1268760"/>
            <a:ext cx="4032448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9172" y="6093296"/>
            <a:ext cx="76674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Pâtisserie: </a:t>
            </a:r>
            <a:r>
              <a:rPr lang="fr-FR" b="1" dirty="0">
                <a:solidFill>
                  <a:srgbClr val="000000"/>
                </a:solidFill>
              </a:rPr>
              <a:t>crème &amp; macaron </a:t>
            </a:r>
            <a:r>
              <a:rPr lang="fr-FR" b="1" dirty="0" smtClean="0">
                <a:solidFill>
                  <a:srgbClr val="000000"/>
                </a:solidFill>
              </a:rPr>
              <a:t>ne portent pas la date de préparation.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admin\Desktop\hyper_lasoukra\IMG_20191225_084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94" y="1244876"/>
            <a:ext cx="3874446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9650" y="5445224"/>
            <a:ext cx="756084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600" dirty="0"/>
              <a:t>Fraiche découpe: </a:t>
            </a:r>
            <a:r>
              <a:rPr lang="fr-FR" sz="1600" dirty="0" smtClean="0"/>
              <a:t>Manque d’étiquetage UHD sur les barquettes d’ananas</a:t>
            </a:r>
            <a:endParaRPr lang="fr-FR" sz="1600" dirty="0"/>
          </a:p>
          <a:p>
            <a:r>
              <a:rPr lang="fr-FR" sz="1600" dirty="0"/>
              <a:t>Exposition des barquettes d’ananas et ananas entier directement sous la glace fondante.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20072" y="1412776"/>
            <a:ext cx="3100418" cy="3344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/>
          <a:stretch/>
        </p:blipFill>
        <p:spPr>
          <a:xfrm>
            <a:off x="683568" y="1399289"/>
            <a:ext cx="416867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805264"/>
            <a:ext cx="7560840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800" dirty="0"/>
              <a:t>FLEG: </a:t>
            </a:r>
            <a:r>
              <a:rPr lang="fr-FR" sz="1800" dirty="0" smtClean="0"/>
              <a:t>Absence d</a:t>
            </a:r>
            <a:r>
              <a:rPr lang="fr-FR" sz="1800" dirty="0"/>
              <a:t>u</a:t>
            </a:r>
            <a:r>
              <a:rPr lang="fr-FR" sz="1800" dirty="0" smtClean="0"/>
              <a:t> </a:t>
            </a:r>
            <a:r>
              <a:rPr lang="fr-FR" sz="1800" dirty="0"/>
              <a:t>cache </a:t>
            </a:r>
            <a:r>
              <a:rPr lang="fr-FR" sz="1800" dirty="0" smtClean="0"/>
              <a:t>évaporateur, Présence de piqûres de moisissures sur le deuxième cache.</a:t>
            </a:r>
            <a:endParaRPr lang="fr-FR" sz="1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 b="23"/>
          <a:stretch/>
        </p:blipFill>
        <p:spPr>
          <a:xfrm>
            <a:off x="179512" y="1196752"/>
            <a:ext cx="3460748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"/>
          <a:stretch/>
        </p:blipFill>
        <p:spPr>
          <a:xfrm>
            <a:off x="3779912" y="1469696"/>
            <a:ext cx="5112568" cy="38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661248"/>
            <a:ext cx="7704856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800" dirty="0" smtClean="0"/>
              <a:t>Condiments: Etat de propreté insatisfaisant </a:t>
            </a:r>
            <a:r>
              <a:rPr lang="fr-FR" sz="1800" dirty="0"/>
              <a:t>du revêtement </a:t>
            </a:r>
            <a:r>
              <a:rPr lang="fr-FR" sz="1800" dirty="0" smtClean="0"/>
              <a:t>mural de </a:t>
            </a:r>
            <a:r>
              <a:rPr lang="fr-FR" sz="1800" dirty="0"/>
              <a:t>la chambre froide.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580" y="5805264"/>
            <a:ext cx="7416824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800" dirty="0" smtClean="0"/>
              <a:t>PLS: Ecaillement et oxydation des </a:t>
            </a:r>
            <a:r>
              <a:rPr lang="fr-FR" sz="1800" dirty="0"/>
              <a:t>meubles </a:t>
            </a:r>
            <a:r>
              <a:rPr lang="fr-FR" sz="1800" dirty="0" smtClean="0"/>
              <a:t>d’exposition.</a:t>
            </a:r>
          </a:p>
          <a:p>
            <a:r>
              <a:rPr lang="fr-FR" sz="1800" dirty="0"/>
              <a:t>Egouttage au niveau du meuble froid positive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/>
          <a:stretch/>
        </p:blipFill>
        <p:spPr>
          <a:xfrm>
            <a:off x="52913" y="1268762"/>
            <a:ext cx="4447079" cy="43924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17646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445224"/>
            <a:ext cx="7704856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600" dirty="0"/>
              <a:t>PLS: </a:t>
            </a:r>
            <a:r>
              <a:rPr lang="fr-FR" sz="1600" dirty="0" smtClean="0"/>
              <a:t>Exposition </a:t>
            </a:r>
            <a:r>
              <a:rPr lang="fr-FR" sz="1600" dirty="0"/>
              <a:t>des sachets de « Mozzarella, Zanetti » dans leurs </a:t>
            </a:r>
            <a:r>
              <a:rPr lang="fr-FR" sz="1600" dirty="0" smtClean="0"/>
              <a:t>cartons d’origine.</a:t>
            </a:r>
          </a:p>
          <a:p>
            <a:r>
              <a:rPr lang="fr-FR" sz="1600" dirty="0" smtClean="0"/>
              <a:t>Manque </a:t>
            </a:r>
            <a:r>
              <a:rPr lang="fr-FR" sz="1600" dirty="0"/>
              <a:t>de propreté du meuble (charcuterie).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4" y="1245788"/>
            <a:ext cx="5483686" cy="39244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288965" cy="39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11960" y="5193196"/>
            <a:ext cx="4248472" cy="1285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800" dirty="0"/>
              <a:t>PLS surgelé: </a:t>
            </a:r>
            <a:r>
              <a:rPr lang="fr-FR" sz="1800" dirty="0" smtClean="0"/>
              <a:t>Manque </a:t>
            </a:r>
            <a:r>
              <a:rPr lang="fr-FR" sz="1800" dirty="0"/>
              <a:t>de la propreté d’un meuble négatif, présence de souillures.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11960" y="1036461"/>
            <a:ext cx="4140337" cy="39767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10982" y="3717032"/>
            <a:ext cx="3840974" cy="29523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882" y="372448"/>
            <a:ext cx="2543703" cy="38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7641" y="5733256"/>
            <a:ext cx="7650783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800" dirty="0"/>
              <a:t>PLS: </a:t>
            </a:r>
            <a:r>
              <a:rPr lang="fr-FR" sz="1800" dirty="0" smtClean="0"/>
              <a:t>Oxydation du </a:t>
            </a:r>
            <a:r>
              <a:rPr lang="fr-FR" sz="1800" dirty="0"/>
              <a:t>revêtement </a:t>
            </a:r>
            <a:r>
              <a:rPr lang="fr-FR" sz="1800" dirty="0" smtClean="0"/>
              <a:t>mural et </a:t>
            </a:r>
            <a:r>
              <a:rPr lang="fr-FR" sz="1800" dirty="0" err="1" smtClean="0"/>
              <a:t>crevassement</a:t>
            </a:r>
            <a:r>
              <a:rPr lang="fr-FR" sz="1800" dirty="0" smtClean="0"/>
              <a:t> du revêtement du sol de </a:t>
            </a:r>
            <a:r>
              <a:rPr lang="fr-FR" sz="1800" dirty="0"/>
              <a:t>la chambre froide </a:t>
            </a:r>
            <a:r>
              <a:rPr lang="fr-FR" sz="1800" dirty="0" smtClean="0"/>
              <a:t>positive.</a:t>
            </a:r>
            <a:endParaRPr lang="fr-FR" sz="1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4701"/>
            <a:ext cx="4032448" cy="41525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0" y="1364701"/>
            <a:ext cx="3924302" cy="41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805264"/>
            <a:ext cx="7920880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800" dirty="0"/>
              <a:t>PGC: manque de propreté et du rangement au niveau du linéaire de sucre glace et chapelures.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3" y="1293178"/>
            <a:ext cx="4283968" cy="42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2983" y="3888386"/>
            <a:ext cx="4032448" cy="27886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700" dirty="0"/>
              <a:t>PGC: illisibilité de la mention (à consommer avant le..) d’un paquet de (figues séchées naturelles, </a:t>
            </a:r>
            <a:r>
              <a:rPr lang="fr-FR" sz="1700" dirty="0" err="1"/>
              <a:t>Tazart</a:t>
            </a:r>
            <a:r>
              <a:rPr lang="fr-FR" sz="1700" dirty="0" smtClean="0"/>
              <a:t>). </a:t>
            </a:r>
          </a:p>
          <a:p>
            <a:r>
              <a:rPr lang="fr-FR" sz="1700" dirty="0" smtClean="0"/>
              <a:t>Présence de souillures sur une </a:t>
            </a:r>
            <a:r>
              <a:rPr lang="fr-FR" sz="1700" dirty="0"/>
              <a:t>bouteille de boisson gazeuse (Punch</a:t>
            </a:r>
            <a:r>
              <a:rPr lang="fr-FR" sz="1700" dirty="0" smtClean="0"/>
              <a:t>)</a:t>
            </a:r>
            <a:endParaRPr lang="fr-FR" sz="17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/>
        </p:blipFill>
        <p:spPr>
          <a:xfrm>
            <a:off x="762983" y="1057323"/>
            <a:ext cx="3524028" cy="27363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52120" y="1844824"/>
            <a:ext cx="23454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3784" y="5733256"/>
            <a:ext cx="757241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50000"/>
              </a:lnSpc>
              <a:defRPr sz="1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600" dirty="0"/>
              <a:t>PGC (liquide): </a:t>
            </a:r>
            <a:r>
              <a:rPr lang="fr-FR" sz="1600" dirty="0" smtClean="0"/>
              <a:t>Exposition des fardeaux d’eau minérale à </a:t>
            </a:r>
            <a:r>
              <a:rPr lang="fr-FR" sz="1600" dirty="0"/>
              <a:t>même le sol.</a:t>
            </a:r>
          </a:p>
          <a:p>
            <a:r>
              <a:rPr lang="fr-FR" sz="1600" dirty="0"/>
              <a:t>Manque de rangement.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9992" y="1177155"/>
            <a:ext cx="3960440" cy="42680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7112" y="1177155"/>
            <a:ext cx="3948864" cy="42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hyper_lasoukra\IMG_20191225_085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8" y="1234023"/>
            <a:ext cx="3809830" cy="43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1596" y="5733256"/>
            <a:ext cx="7632848" cy="8771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Pâtisserie: remettre en place les grilles de l’évaporateur de la chambre </a:t>
            </a:r>
          </a:p>
          <a:p>
            <a:r>
              <a:rPr lang="fr-FR" sz="1700" b="1" dirty="0" smtClean="0">
                <a:solidFill>
                  <a:srgbClr val="000000"/>
                </a:solidFill>
              </a:rPr>
              <a:t>froide négative.</a:t>
            </a:r>
          </a:p>
          <a:p>
            <a:r>
              <a:rPr lang="fr-FR" sz="1700" b="1" dirty="0">
                <a:solidFill>
                  <a:srgbClr val="000000"/>
                </a:solidFill>
              </a:rPr>
              <a:t>tube néon non fonctionnel à la </a:t>
            </a:r>
            <a:r>
              <a:rPr lang="fr-FR" sz="1700" b="1" dirty="0" err="1" smtClean="0">
                <a:solidFill>
                  <a:srgbClr val="000000"/>
                </a:solidFill>
              </a:rPr>
              <a:t>casserie</a:t>
            </a:r>
            <a:r>
              <a:rPr lang="fr-FR" sz="1700" b="1" dirty="0" smtClean="0">
                <a:solidFill>
                  <a:srgbClr val="000000"/>
                </a:solidFill>
              </a:rPr>
              <a:t>.</a:t>
            </a:r>
            <a:endParaRPr lang="fr-FR" sz="1700" b="1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admin\Desktop\hyper_lasoukra\IMG_20191225_0909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9286"/>
            <a:ext cx="4032448" cy="43899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yper_lasoukra\IMG_20191225_090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5389" y="6093295"/>
            <a:ext cx="438132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Pâtisserie: Remplacer l’affiche moisie.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hyper_lasoukra\IMG_20191225_105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010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hyper_lasoukra\IMG_20191225_1055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7495" y="1629099"/>
            <a:ext cx="4483641" cy="40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7770" y="6093295"/>
            <a:ext cx="6976590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Pâtisserie: Couvercles des seaux de la </a:t>
            </a:r>
            <a:r>
              <a:rPr lang="fr-FR" b="1" dirty="0" err="1" smtClean="0">
                <a:solidFill>
                  <a:srgbClr val="000000"/>
                </a:solidFill>
              </a:rPr>
              <a:t>bssissa</a:t>
            </a:r>
            <a:r>
              <a:rPr lang="fr-FR" b="1" dirty="0" smtClean="0">
                <a:solidFill>
                  <a:srgbClr val="000000"/>
                </a:solidFill>
              </a:rPr>
              <a:t> endommagés.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dmin\Desktop\hyper_lasoukra\IMG_20191225_105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9297" y="777007"/>
            <a:ext cx="3382565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8294" y="6053593"/>
            <a:ext cx="7450129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000000"/>
                </a:solidFill>
              </a:rPr>
              <a:t>Pâtisserie: Dépassement de la DLUO du biscuit au fenouil.</a:t>
            </a:r>
          </a:p>
          <a:p>
            <a:r>
              <a:rPr lang="fr-FR" sz="1700" b="1" dirty="0">
                <a:solidFill>
                  <a:srgbClr val="000000"/>
                </a:solidFill>
              </a:rPr>
              <a:t>Dépassement de la DLUO du pain </a:t>
            </a:r>
            <a:r>
              <a:rPr lang="fr-FR" sz="1700" b="1" dirty="0" smtClean="0">
                <a:solidFill>
                  <a:srgbClr val="000000"/>
                </a:solidFill>
              </a:rPr>
              <a:t>Campagnard 40.</a:t>
            </a:r>
            <a:endParaRPr lang="fr-FR" sz="1700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436214" y="2924944"/>
            <a:ext cx="1224136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admin\Desktop\hyper_lasoukra\IMG_20191225_0924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816424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6300192" y="3595972"/>
            <a:ext cx="1224136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1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hyper_lasoukra\IMG_20191225_084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6148883"/>
            <a:ext cx="75071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Pâtisserie: dépassement de la durée de vie des produits semi-finis.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hyper_lasoukra\IMG_20191225_104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340768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7543" y="6093295"/>
            <a:ext cx="7637027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Pâtisserie: Non respect de la durée de vie de la crème mousseline.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779912" y="1844824"/>
            <a:ext cx="876144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175956" y="3717032"/>
            <a:ext cx="792088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36016</TotalTime>
  <Words>688</Words>
  <Application>Microsoft Office PowerPoint</Application>
  <PresentationFormat>Affichage à l'écran (4:3)</PresentationFormat>
  <Paragraphs>60</Paragraphs>
  <Slides>39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468</cp:revision>
  <cp:lastPrinted>2016-02-08T19:41:58Z</cp:lastPrinted>
  <dcterms:created xsi:type="dcterms:W3CDTF">2014-03-07T09:21:22Z</dcterms:created>
  <dcterms:modified xsi:type="dcterms:W3CDTF">2020-01-27T14:12:49Z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2180640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