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8" r:id="rId2"/>
    <p:sldId id="463" r:id="rId3"/>
    <p:sldId id="464" r:id="rId4"/>
    <p:sldId id="465" r:id="rId5"/>
    <p:sldId id="466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346" r:id="rId14"/>
    <p:sldId id="414" r:id="rId15"/>
    <p:sldId id="415" r:id="rId16"/>
    <p:sldId id="417" r:id="rId17"/>
    <p:sldId id="418" r:id="rId18"/>
    <p:sldId id="420" r:id="rId19"/>
    <p:sldId id="421" r:id="rId20"/>
    <p:sldId id="423" r:id="rId21"/>
    <p:sldId id="424" r:id="rId22"/>
    <p:sldId id="425" r:id="rId23"/>
    <p:sldId id="426" r:id="rId24"/>
    <p:sldId id="428" r:id="rId25"/>
    <p:sldId id="430" r:id="rId26"/>
    <p:sldId id="433" r:id="rId27"/>
    <p:sldId id="434" r:id="rId28"/>
    <p:sldId id="436" r:id="rId29"/>
    <p:sldId id="441" r:id="rId30"/>
    <p:sldId id="450" r:id="rId31"/>
    <p:sldId id="452" r:id="rId32"/>
    <p:sldId id="459" r:id="rId33"/>
    <p:sldId id="460" r:id="rId34"/>
    <p:sldId id="461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DDC34BB-FE50-467D-8DE5-950FFDB91055}">
          <p14:sldIdLst>
            <p14:sldId id="268"/>
            <p14:sldId id="463"/>
            <p14:sldId id="464"/>
            <p14:sldId id="465"/>
            <p14:sldId id="466"/>
            <p14:sldId id="468"/>
            <p14:sldId id="469"/>
            <p14:sldId id="470"/>
            <p14:sldId id="471"/>
            <p14:sldId id="472"/>
            <p14:sldId id="473"/>
            <p14:sldId id="474"/>
            <p14:sldId id="346"/>
            <p14:sldId id="414"/>
            <p14:sldId id="415"/>
            <p14:sldId id="417"/>
            <p14:sldId id="418"/>
            <p14:sldId id="420"/>
            <p14:sldId id="421"/>
            <p14:sldId id="423"/>
            <p14:sldId id="424"/>
            <p14:sldId id="425"/>
            <p14:sldId id="426"/>
            <p14:sldId id="428"/>
            <p14:sldId id="430"/>
            <p14:sldId id="433"/>
            <p14:sldId id="434"/>
            <p14:sldId id="436"/>
            <p14:sldId id="441"/>
            <p14:sldId id="450"/>
            <p14:sldId id="452"/>
            <p14:sldId id="459"/>
            <p14:sldId id="460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7" Target="../media/hdphoto2.wdp" Type="http://schemas.microsoft.com/office/2007/relationships/hdphoto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8.jpeg" Type="http://schemas.openxmlformats.org/officeDocument/2006/relationships/image"/><Relationship Id="rId5" Target="../media/hdphoto1.wdp" Type="http://schemas.microsoft.com/office/2007/relationships/hdphoto"/><Relationship Id="rId4" Target="../media/image27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230" y="5483115"/>
            <a:ext cx="1930337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19 </a:t>
            </a:r>
            <a:r>
              <a:rPr lang="fr-FR" b="1" dirty="0" smtClean="0">
                <a:solidFill>
                  <a:srgbClr val="000000"/>
                </a:solidFill>
              </a:rPr>
              <a:t>Août </a:t>
            </a:r>
            <a:r>
              <a:rPr lang="fr-FR" b="1" dirty="0" smtClean="0">
                <a:solidFill>
                  <a:srgbClr val="000000"/>
                </a:solidFill>
              </a:rPr>
              <a:t>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844" y="4513619"/>
            <a:ext cx="3892595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smtClean="0">
                <a:solidFill>
                  <a:srgbClr val="000000"/>
                </a:solidFill>
              </a:rPr>
              <a:t>Meriam </a:t>
            </a:r>
            <a:r>
              <a:rPr lang="fr-FR" sz="2000" b="1" dirty="0" smtClean="0">
                <a:solidFill>
                  <a:srgbClr val="000000"/>
                </a:solidFill>
              </a:rPr>
              <a:t>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17581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absence de séparation physique entre les poulets crus et les plats cuisinés à l’avance.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85912"/>
            <a:ext cx="7488832" cy="41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165304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souillures persistantes sur les grilles et socle de la hotte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3448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Charcuterie: présence de piqûres de moisissures sur les caisses de stockage des charcuteries.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5608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990932" y="5589240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de certains mini salami "</a:t>
            </a:r>
            <a:r>
              <a:rPr lang="fr-FR" b="1" dirty="0" err="1">
                <a:solidFill>
                  <a:srgbClr val="0070C0"/>
                </a:solidFill>
              </a:rPr>
              <a:t>cuisto</a:t>
            </a:r>
            <a:r>
              <a:rPr lang="fr-FR" b="1" dirty="0">
                <a:solidFill>
                  <a:srgbClr val="0070C0"/>
                </a:solidFill>
              </a:rPr>
              <a:t>" et d'un boudin de salami de dinde aux olives dont les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 étaient absentes ou illisibles.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54" y="1358242"/>
            <a:ext cx="2679762" cy="35730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67" y="1358242"/>
            <a:ext cx="2679762" cy="35730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8242"/>
            <a:ext cx="267976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589240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PLS: Présence de piqures de moisissures sur les </a:t>
            </a:r>
            <a:r>
              <a:rPr lang="fr-FR" b="1" dirty="0" smtClean="0">
                <a:solidFill>
                  <a:srgbClr val="0070C0"/>
                </a:solidFill>
              </a:rPr>
              <a:t>fixateurs </a:t>
            </a:r>
            <a:r>
              <a:rPr lang="fr-FR" b="1" dirty="0" smtClean="0">
                <a:solidFill>
                  <a:srgbClr val="0070C0"/>
                </a:solidFill>
              </a:rPr>
              <a:t>des prix ainsi qu’au niveau des étagères de stockage de la CF(+) crèmerie.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7"/>
            <a:ext cx="2088232" cy="3816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7"/>
            <a:ext cx="2088232" cy="38164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1340766"/>
            <a:ext cx="2088232" cy="38164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6"/>
            <a:ext cx="2088232" cy="38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059833" y="4638035"/>
            <a:ext cx="5952086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Rupture de la chaine du froid pour les produits surgelés et glaces avec signe de décongélation des cornés de glaces </a:t>
            </a:r>
            <a:r>
              <a:rPr lang="fr-FR" b="1" dirty="0" smtClean="0">
                <a:solidFill>
                  <a:srgbClr val="0070C0"/>
                </a:solidFill>
              </a:rPr>
              <a:t>« PANAME </a:t>
            </a:r>
            <a:r>
              <a:rPr lang="fr-FR" b="1" dirty="0">
                <a:solidFill>
                  <a:srgbClr val="0070C0"/>
                </a:solidFill>
              </a:rPr>
              <a:t>et LONDON </a:t>
            </a:r>
            <a:r>
              <a:rPr lang="fr-FR" b="1" dirty="0" smtClean="0">
                <a:solidFill>
                  <a:srgbClr val="0070C0"/>
                </a:solidFill>
              </a:rPr>
              <a:t>DAIRY » .Les </a:t>
            </a:r>
            <a:r>
              <a:rPr lang="fr-FR" b="1" dirty="0">
                <a:solidFill>
                  <a:srgbClr val="0070C0"/>
                </a:solidFill>
              </a:rPr>
              <a:t>températures mesurées </a:t>
            </a:r>
            <a:r>
              <a:rPr lang="fr-FR" b="1" dirty="0" smtClean="0">
                <a:solidFill>
                  <a:srgbClr val="0070C0"/>
                </a:solidFill>
              </a:rPr>
              <a:t>ne sont </a:t>
            </a:r>
            <a:r>
              <a:rPr lang="fr-FR" b="1" dirty="0">
                <a:solidFill>
                  <a:srgbClr val="0070C0"/>
                </a:solidFill>
              </a:rPr>
              <a:t>pas </a:t>
            </a:r>
            <a:r>
              <a:rPr lang="fr-FR" b="1" dirty="0" smtClean="0">
                <a:solidFill>
                  <a:srgbClr val="0070C0"/>
                </a:solidFill>
              </a:rPr>
              <a:t>conformes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T de surface produits surgelés: -7,4°C.</a:t>
            </a:r>
          </a:p>
          <a:p>
            <a:r>
              <a:rPr lang="fr-FR" b="1" dirty="0">
                <a:solidFill>
                  <a:srgbClr val="0070C0"/>
                </a:solidFill>
              </a:rPr>
              <a:t>T de surface glaces: -0,3°C.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16" y="1196752"/>
            <a:ext cx="2499743" cy="33329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131840" cy="2348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77" y="1196752"/>
            <a:ext cx="2499742" cy="33329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6" y="3645024"/>
            <a:ext cx="2232248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203848" y="5949280"/>
            <a:ext cx="273630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PLS: Présence de givre.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7"/>
            <a:ext cx="3119870" cy="41598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248472" cy="41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4318636" y="5157192"/>
            <a:ext cx="406978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PLS: Présence de 3 sachets du produit "pané </a:t>
            </a:r>
            <a:r>
              <a:rPr lang="fr-FR" b="1" dirty="0" err="1">
                <a:solidFill>
                  <a:srgbClr val="0070C0"/>
                </a:solidFill>
              </a:rPr>
              <a:t>food</a:t>
            </a:r>
            <a:r>
              <a:rPr lang="fr-FR" b="1" dirty="0">
                <a:solidFill>
                  <a:srgbClr val="0070C0"/>
                </a:solidFill>
              </a:rPr>
              <a:t>" périmés depuis le </a:t>
            </a:r>
            <a:r>
              <a:rPr lang="fr-FR" b="1" dirty="0" smtClean="0">
                <a:solidFill>
                  <a:srgbClr val="0070C0"/>
                </a:solidFill>
              </a:rPr>
              <a:t>07/07/19.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8703" y="596685"/>
            <a:ext cx="3600400" cy="48005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" y="1196751"/>
            <a:ext cx="4139124" cy="55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PGC: Présence d'une bouteille de ketchup "Lesieur" dépourvue du couvercle et des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456384" cy="46085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5949280"/>
            <a:ext cx="69847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PGC: Présence d'un pot de </a:t>
            </a:r>
            <a:r>
              <a:rPr lang="fr-FR" b="1" dirty="0" smtClean="0">
                <a:solidFill>
                  <a:srgbClr val="0070C0"/>
                </a:solidFill>
              </a:rPr>
              <a:t>mayonnaise </a:t>
            </a:r>
            <a:r>
              <a:rPr lang="fr-FR" b="1" dirty="0">
                <a:solidFill>
                  <a:srgbClr val="0070C0"/>
                </a:solidFill>
              </a:rPr>
              <a:t>ouvert et altéré de l'intérieur.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5049"/>
            <a:ext cx="3417844" cy="4557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59"/>
            <a:ext cx="3415061" cy="45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021288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Pâtisserie: Entreposage d'un chiffon de nettoyage dans le poste lave mains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Viennoiserie: Brosse de nettoyage du laminoir usée et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01" y="1340768"/>
            <a:ext cx="3816424" cy="4219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40768"/>
            <a:ext cx="3744416" cy="42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5805264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Réserve PGC: Les étagères de stockage et le sol manquaient de propreté. Présence de pâtes et semoules </a:t>
            </a:r>
            <a:r>
              <a:rPr lang="fr-FR" b="1" dirty="0" smtClean="0">
                <a:solidFill>
                  <a:srgbClr val="0070C0"/>
                </a:solidFill>
              </a:rPr>
              <a:t>déversées</a:t>
            </a:r>
            <a:r>
              <a:rPr lang="fr-FR" b="1" dirty="0">
                <a:solidFill>
                  <a:srgbClr val="0070C0"/>
                </a:solidFill>
              </a:rPr>
              <a:t>, traces d'huile écoulée et pots de miel </a:t>
            </a:r>
            <a:r>
              <a:rPr lang="fr-FR" b="1" dirty="0" smtClean="0">
                <a:solidFill>
                  <a:srgbClr val="0070C0"/>
                </a:solidFill>
              </a:rPr>
              <a:t>renversés </a:t>
            </a:r>
            <a:r>
              <a:rPr lang="fr-FR" b="1" dirty="0">
                <a:solidFill>
                  <a:srgbClr val="0070C0"/>
                </a:solidFill>
              </a:rPr>
              <a:t>au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3" y="1124744"/>
            <a:ext cx="2781070" cy="22452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36" y="1023407"/>
            <a:ext cx="2373727" cy="23465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" y="1023408"/>
            <a:ext cx="3170888" cy="23465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52" y="3556068"/>
            <a:ext cx="2781070" cy="21122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1" y="3556068"/>
            <a:ext cx="2373727" cy="21122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" y="3543689"/>
            <a:ext cx="3170888" cy="21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2581064" y="5589240"/>
            <a:ext cx="659433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Stagnation d'eau dans les </a:t>
            </a:r>
            <a:r>
              <a:rPr lang="fr-FR" b="1" dirty="0" smtClean="0">
                <a:solidFill>
                  <a:srgbClr val="0070C0"/>
                </a:solidFill>
              </a:rPr>
              <a:t>crevasses </a:t>
            </a:r>
            <a:r>
              <a:rPr lang="fr-FR" b="1" dirty="0">
                <a:solidFill>
                  <a:srgbClr val="0070C0"/>
                </a:solidFill>
              </a:rPr>
              <a:t>en dessous du compacteur.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5" y="4017393"/>
            <a:ext cx="2105911" cy="28078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9" y="720080"/>
            <a:ext cx="2355726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12" y="720080"/>
            <a:ext cx="2355726" cy="3140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" y="720080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" l="-4024"/>
          <a:stretch/>
        </p:blipFill>
        <p:spPr>
          <a:xfrm>
            <a:off x="0" y="1052736"/>
            <a:ext cx="4464496" cy="35394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435846" cy="4581128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394708" y="4941168"/>
            <a:ext cx="406978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fr-FR" smtClean="0" u="sng">
                <a:solidFill>
                  <a:srgbClr val="0070C0"/>
                </a:solidFill>
              </a:rPr>
              <a:t>Labo Volailles LS: </a:t>
            </a:r>
            <a:r>
              <a:rPr b="1" dirty="0" lang="fr-FR" smtClean="0">
                <a:solidFill>
                  <a:srgbClr val="0070C0"/>
                </a:solidFill>
              </a:rPr>
              <a:t>Les planches de découpe étaient fissurées, ce qui entrave leur nettoyage.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Entreposage des barquettes sue le plan de travail souillé.</a:t>
            </a:r>
            <a:r>
              <a:rPr b="1" dirty="0" lang="fr-FR" smtClean="0" u="sng">
                <a:solidFill>
                  <a:srgbClr val="0070C0"/>
                </a:solidFill>
              </a:rPr>
              <a:t> </a:t>
            </a:r>
            <a:endParaRPr b="1" dirty="0" lang="fr-FR" u="sng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948392" y="1778368"/>
            <a:ext cx="2736304" cy="20882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4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294350" cy="5725800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4788024" y="5013176"/>
            <a:ext cx="406978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Labo Volailles LS: </a:t>
            </a:r>
            <a:r>
              <a:rPr lang="fr-FR" b="1" dirty="0" smtClean="0">
                <a:solidFill>
                  <a:srgbClr val="0070C0"/>
                </a:solidFill>
              </a:rPr>
              <a:t>Entreposage des barquettes à même le sol.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poubelle à ce niveau, utilisation d’un sachet pour l’entreposage des déchets.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54579" y="2420888"/>
            <a:ext cx="1944216" cy="3600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987824" y="1412776"/>
            <a:ext cx="504056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207515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764704"/>
            <a:ext cx="4227934" cy="56372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" r="51"/>
          <a:stretch/>
        </p:blipFill>
        <p:spPr>
          <a:xfrm>
            <a:off x="4357250" y="1268760"/>
            <a:ext cx="4760529" cy="2520280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4702620" y="4725144"/>
            <a:ext cx="406978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fr-FR" smtClean="0" u="sng">
                <a:solidFill>
                  <a:srgbClr val="0070C0"/>
                </a:solidFill>
              </a:rPr>
              <a:t>Volailles LS: </a:t>
            </a:r>
            <a:r>
              <a:rPr b="1" dirty="0" lang="fr-FR" smtClean="0">
                <a:solidFill>
                  <a:srgbClr val="0070C0"/>
                </a:solidFill>
              </a:rPr>
              <a:t>Présence d’une liste d’ingrédients correspondant à un autre produit au niveau de l’étiquette de l’article Poulet 1</a:t>
            </a:r>
            <a:r>
              <a:rPr b="1" baseline="30000" dirty="0" lang="fr-FR" smtClean="0">
                <a:solidFill>
                  <a:srgbClr val="0070C0"/>
                </a:solidFill>
              </a:rPr>
              <a:t>er</a:t>
            </a:r>
            <a:r>
              <a:rPr b="1" dirty="0" lang="fr-FR" smtClean="0">
                <a:solidFill>
                  <a:srgbClr val="0070C0"/>
                </a:solidFill>
              </a:rPr>
              <a:t> prix.</a:t>
            </a:r>
            <a:endParaRPr b="1" dirty="0" lang="fr-FR" u="sng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67944" y="2494264"/>
            <a:ext cx="4608512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0250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7544" y="692696"/>
            <a:ext cx="4032448" cy="50266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7505"/>
            <a:ext cx="3057804" cy="40770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949280"/>
            <a:ext cx="78488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fr-FR" smtClean="0" u="sng">
                <a:solidFill>
                  <a:srgbClr val="0070C0"/>
                </a:solidFill>
              </a:rPr>
              <a:t>Labo. Boucherie: </a:t>
            </a:r>
            <a:r>
              <a:rPr b="1" dirty="0" lang="fr-FR" smtClean="0">
                <a:solidFill>
                  <a:srgbClr val="0070C0"/>
                </a:solidFill>
              </a:rPr>
              <a:t>Planche de découpe fissurée et souillée.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Entreposage des barquettes à même le sol.</a:t>
            </a:r>
            <a:endParaRPr b="1" dirty="0" lang="fr-FR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940152" y="2996952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52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7718"/>
            <a:ext cx="4587974" cy="61172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58576" y="5373216"/>
            <a:ext cx="40697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La température à cœur au niveau d’une barquette de viande hâchée au niveau du labo, était de l’ordre de 14,9°C.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1175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"/>
          <a:stretch/>
        </p:blipFill>
        <p:spPr>
          <a:xfrm>
            <a:off x="395536" y="1231386"/>
            <a:ext cx="3888432" cy="3600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/>
          <a:stretch/>
        </p:blipFill>
        <p:spPr>
          <a:xfrm rot="16200000">
            <a:off x="4815558" y="1097212"/>
            <a:ext cx="3545335" cy="38884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5589240"/>
            <a:ext cx="86049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fr-FR" smtClean="0">
                <a:solidFill>
                  <a:srgbClr val="0070C0"/>
                </a:solidFill>
              </a:rPr>
              <a:t>L’impression de certaines mentions était illisible sur certaines étiquettes des produits de Boucherie LS.</a:t>
            </a:r>
            <a:endParaRPr b="1" dirty="0" lang="fr-FR">
              <a:solidFill>
                <a:srgbClr val="0070C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339752" y="2780928"/>
            <a:ext cx="230425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235143" y="2760501"/>
            <a:ext cx="1944216" cy="6035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7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597864" cy="4797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39908"/>
            <a:ext cx="3723878" cy="4965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237312"/>
            <a:ext cx="860495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Les planches de découpe du stand de la boucherie trad. étaient usées.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71490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08720"/>
            <a:ext cx="2728315" cy="4636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8" y="1124744"/>
            <a:ext cx="2600275" cy="4420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12160" y="1124744"/>
            <a:ext cx="2705084" cy="47251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5" y="5827859"/>
            <a:ext cx="85324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fr-FR" smtClean="0" u="sng">
                <a:solidFill>
                  <a:srgbClr val="0070C0"/>
                </a:solidFill>
              </a:rPr>
              <a:t>CF(+)Produit du stand </a:t>
            </a:r>
            <a:r>
              <a:rPr b="1" dirty="0" err="1" lang="fr-FR" smtClean="0" u="sng">
                <a:solidFill>
                  <a:srgbClr val="0070C0"/>
                </a:solidFill>
              </a:rPr>
              <a:t>Chahia</a:t>
            </a:r>
            <a:r>
              <a:rPr b="1" dirty="0" lang="fr-FR" smtClean="0">
                <a:solidFill>
                  <a:srgbClr val="0070C0"/>
                </a:solidFill>
              </a:rPr>
              <a:t>: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Revêtement du sol endommagé à plusieurs niveaux;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La jointure de la porte était décollée.</a:t>
            </a:r>
            <a:endParaRPr b="1" dirty="0"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6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91580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Viennoiserie: Présence de piqûres de moisissures </a:t>
            </a:r>
            <a:r>
              <a:rPr lang="fr-FR" b="1" dirty="0" smtClean="0">
                <a:solidFill>
                  <a:srgbClr val="0070C0"/>
                </a:solidFill>
              </a:rPr>
              <a:t>sur </a:t>
            </a:r>
            <a:r>
              <a:rPr lang="fr-FR" b="1" dirty="0">
                <a:solidFill>
                  <a:srgbClr val="0070C0"/>
                </a:solidFill>
              </a:rPr>
              <a:t>les étagères de la chambre froide de la viennoiserie.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696744" cy="4176464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1763688" y="4005064"/>
            <a:ext cx="475252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5448"/>
            <a:ext cx="3456384" cy="46085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16732"/>
            <a:ext cx="3267363" cy="43564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661248"/>
            <a:ext cx="7272809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Manque de propreté au niveau d’une zone d’entreposage des olives et produits de salaisons.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rangement n’était pas également satisfaisant.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99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176464" cy="55686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88024" y="4149080"/>
            <a:ext cx="3600400" cy="258532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Le tissu utilisé pour l’exposition des bananes, n’était pas propre.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Sa texture rugueuse accroche facilement les déchets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Exposition des morceaux de potirons emballés, sans étiquettes et à température ambiante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9" y="1124744"/>
            <a:ext cx="415846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1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299942" cy="5733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76056" y="4538643"/>
            <a:ext cx="3600400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Olive/épices: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Exposition de la pâte d’ail et de l’harissa sans protection par du papier film.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boules de harissa emballées, n’étaient pas munies d’étiquettes.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83568" y="1700808"/>
            <a:ext cx="3600400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131840" y="4077072"/>
            <a:ext cx="72008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08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443958" cy="59252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4" y="5013176"/>
            <a:ext cx="3744416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Manque de propreté derrière la machine moulin à café: présence de traces de café déversées aux alentours de la machine et sur le sol.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8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228184" cy="46711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05264"/>
            <a:ext cx="759633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Présence de cartons au niveau de la réserve de stockage des épices/fruits secs.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Manque d’aération à ce niveau.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8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539552" y="6093296"/>
            <a:ext cx="83164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Viennoiserie: Les certificats </a:t>
            </a:r>
            <a:r>
              <a:rPr lang="fr-FR" b="1" dirty="0" smtClean="0">
                <a:solidFill>
                  <a:srgbClr val="0070C0"/>
                </a:solidFill>
              </a:rPr>
              <a:t>sanitaires </a:t>
            </a:r>
            <a:r>
              <a:rPr lang="fr-FR" b="1" dirty="0">
                <a:solidFill>
                  <a:srgbClr val="0070C0"/>
                </a:solidFill>
              </a:rPr>
              <a:t>des </a:t>
            </a:r>
            <a:r>
              <a:rPr lang="fr-FR" b="1" dirty="0" smtClean="0">
                <a:solidFill>
                  <a:srgbClr val="0070C0"/>
                </a:solidFill>
              </a:rPr>
              <a:t>œufs </a:t>
            </a:r>
            <a:r>
              <a:rPr lang="fr-FR" b="1" dirty="0">
                <a:solidFill>
                  <a:srgbClr val="0070C0"/>
                </a:solidFill>
              </a:rPr>
              <a:t>'Alfa' ne sont pas signés par le même médecin vétérinaire qui a soussigné les documents.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7200800" cy="482453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1619672" y="3356992"/>
            <a:ext cx="93610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508104" y="3925678"/>
            <a:ext cx="93610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877272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Stagnation d’eau au sol de la réserve, sol écaillé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bacs de stockage de la farine sont déformés.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porte de la réserve sèche manque d’étanchéité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4104456" cy="4464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196752"/>
            <a:ext cx="3686175" cy="2520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040" y="2997485"/>
            <a:ext cx="36861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</a:t>
            </a:r>
            <a:r>
              <a:rPr lang="fr-FR" b="1" dirty="0" err="1" smtClean="0">
                <a:solidFill>
                  <a:srgbClr val="0070C0"/>
                </a:solidFill>
              </a:rPr>
              <a:t>Crevassement</a:t>
            </a:r>
            <a:r>
              <a:rPr lang="fr-FR" b="1" dirty="0" smtClean="0">
                <a:solidFill>
                  <a:srgbClr val="0070C0"/>
                </a:solidFill>
              </a:rPr>
              <a:t> du revêtement du sol des chambres de pousse, stagnation d’eau au sol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72008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Pâtisserie: Présence de souillures persistantes entres les vitres du meuble des pâtisseries trad.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2008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426463" y="1113611"/>
            <a:ext cx="2177985" cy="563231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Des bacs de pâtisseries sèches sont maintenus avec les matériaux d’exposition et une bouteille d’huile à l’état moisis dans une chambre froide non réfrigérée.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produits casse/ retour sont maintenus dans la chambre froide donnant sur la première sans identification, ni protection.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83567"/>
            <a:ext cx="3650365" cy="32046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24" y="874636"/>
            <a:ext cx="2571376" cy="31936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308" y="4088256"/>
            <a:ext cx="2743200" cy="26746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8" y="4088256"/>
            <a:ext cx="3693321" cy="26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5301208"/>
            <a:ext cx="748883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L’étiquette UHD des crêpes natures indique une température de conservation de 0 à 4°C contrairement à l’état d’exposition à température ambiante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Indication de la mention beurre au lieu de matière grasse sur les étiquettes UHD de certains produits.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7543" y="1268761"/>
            <a:ext cx="3888433" cy="37444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91750"/>
            <a:ext cx="4320480" cy="38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32591</TotalTime>
  <Words>762</Words>
  <Application>Microsoft Office PowerPoint</Application>
  <PresentationFormat>Affichage à l'écran (4:3)</PresentationFormat>
  <Paragraphs>57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435</cp:revision>
  <cp:lastPrinted>2016-02-08T19:41:58Z</cp:lastPrinted>
  <dcterms:created xsi:type="dcterms:W3CDTF">2014-03-07T09:21:22Z</dcterms:created>
  <dcterms:modified xsi:type="dcterms:W3CDTF">2019-09-10T15:21:37Z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1766785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