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68" r:id="rId2"/>
    <p:sldId id="346" r:id="rId3"/>
    <p:sldId id="347" r:id="rId4"/>
    <p:sldId id="348" r:id="rId5"/>
    <p:sldId id="349" r:id="rId6"/>
    <p:sldId id="378" r:id="rId7"/>
    <p:sldId id="350" r:id="rId8"/>
    <p:sldId id="351" r:id="rId9"/>
    <p:sldId id="352" r:id="rId10"/>
    <p:sldId id="353" r:id="rId11"/>
    <p:sldId id="355" r:id="rId12"/>
    <p:sldId id="356" r:id="rId13"/>
    <p:sldId id="358" r:id="rId14"/>
    <p:sldId id="359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387" r:id="rId23"/>
    <p:sldId id="386" r:id="rId24"/>
    <p:sldId id="388" r:id="rId25"/>
    <p:sldId id="389" r:id="rId26"/>
    <p:sldId id="390" r:id="rId27"/>
    <p:sldId id="391" r:id="rId28"/>
    <p:sldId id="392" r:id="rId29"/>
    <p:sldId id="393" r:id="rId30"/>
    <p:sldId id="394" r:id="rId31"/>
    <p:sldId id="395" r:id="rId32"/>
    <p:sldId id="360" r:id="rId33"/>
    <p:sldId id="361" r:id="rId34"/>
    <p:sldId id="362" r:id="rId35"/>
    <p:sldId id="367" r:id="rId36"/>
    <p:sldId id="363" r:id="rId37"/>
    <p:sldId id="372" r:id="rId38"/>
    <p:sldId id="374" r:id="rId39"/>
    <p:sldId id="373" r:id="rId40"/>
    <p:sldId id="375" r:id="rId41"/>
    <p:sldId id="376" r:id="rId42"/>
    <p:sldId id="377" r:id="rId43"/>
    <p:sldId id="396" r:id="rId44"/>
    <p:sldId id="397" r:id="rId45"/>
    <p:sldId id="398" r:id="rId46"/>
    <p:sldId id="399" r:id="rId47"/>
    <p:sldId id="400" r:id="rId48"/>
    <p:sldId id="401" r:id="rId49"/>
    <p:sldId id="402" r:id="rId50"/>
    <p:sldId id="403" r:id="rId51"/>
    <p:sldId id="404" r:id="rId52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4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D75BE-A253-4075-9244-AB0F539C32DC}" type="datetimeFigureOut">
              <a:rPr lang="fr-FR" smtClean="0"/>
              <a:pPr/>
              <a:t>30/06/2019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9904D-C2F3-42BC-8C5E-D7064A081D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55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FCC72-1B1D-41CC-9624-805D9245AC99}" type="datetimeFigureOut">
              <a:rPr lang="fr-FR" smtClean="0"/>
              <a:pPr/>
              <a:t>30/06/2019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50E03-ECC6-40C0-B54E-8EAEE58457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85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20" y="333415"/>
            <a:ext cx="1979613" cy="56610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1188" y="333415"/>
            <a:ext cx="5789612" cy="56610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phique ou organigramme hiérarc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11188" y="1484315"/>
            <a:ext cx="7921625" cy="4510087"/>
          </a:xfrm>
        </p:spPr>
        <p:txBody>
          <a:bodyPr/>
          <a:lstStyle/>
          <a:p>
            <a:pPr lvl="0"/>
            <a:r>
              <a:rPr lang="fr-FR" noProof="0" dirty="0" smtClean="0"/>
              <a:t>Cliquez sur l'icône pour ajouter un graphique </a:t>
            </a:r>
            <a:r>
              <a:rPr lang="fr-FR" noProof="0" dirty="0" err="1" smtClean="0"/>
              <a:t>SmartArt</a:t>
            </a:r>
            <a:endParaRPr lang="fr-F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11188" y="1484315"/>
            <a:ext cx="7921625" cy="4510087"/>
          </a:xfrm>
        </p:spPr>
        <p:txBody>
          <a:bodyPr/>
          <a:lstStyle/>
          <a:p>
            <a:pPr lvl="0"/>
            <a:r>
              <a:rPr lang="fr-FR" noProof="0" smtClean="0"/>
              <a:t>Cliquez sur l'icône pour ajouter un tableau</a:t>
            </a:r>
            <a:endParaRPr lang="fr-FR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484315"/>
            <a:ext cx="3884612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20" y="1484315"/>
            <a:ext cx="3884613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969" y="141605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05139" y="11967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 smtClean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0" y="0"/>
            <a:ext cx="611066" cy="6858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323850" y="1077913"/>
            <a:ext cx="8820150" cy="215900"/>
          </a:xfrm>
          <a:prstGeom prst="rect">
            <a:avLst/>
          </a:prstGeom>
          <a:solidFill>
            <a:srgbClr val="C0C0C0">
              <a:alpha val="57001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92872" name="Rectangle 8"/>
          <p:cNvSpPr>
            <a:spLocks noChangeArrowheads="1"/>
          </p:cNvSpPr>
          <p:nvPr/>
        </p:nvSpPr>
        <p:spPr bwMode="auto">
          <a:xfrm>
            <a:off x="8532936" y="188914"/>
            <a:ext cx="312126" cy="6480175"/>
          </a:xfrm>
          <a:prstGeom prst="rect">
            <a:avLst/>
          </a:prstGeom>
          <a:solidFill>
            <a:srgbClr val="FFCC00">
              <a:alpha val="69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066" y="1484314"/>
            <a:ext cx="7921869" cy="4510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4774" tIns="42387" rIns="84774" bIns="42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2055" name="Picture 23" descr="LOGO_QLC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16192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21336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 txBox="1">
            <a:spLocks noChangeArrowheads="1"/>
          </p:cNvSpPr>
          <p:nvPr userDrawn="1"/>
        </p:nvSpPr>
        <p:spPr bwMode="auto">
          <a:xfrm>
            <a:off x="1691680" y="209551"/>
            <a:ext cx="576042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764" tIns="42382" rIns="84764" bIns="42382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9pPr>
          </a:lstStyle>
          <a:p>
            <a:r>
              <a:rPr lang="fr-FR" altLang="fr-FR" kern="0" dirty="0" smtClean="0"/>
              <a:t>Audit Magasin: Hyper La </a:t>
            </a:r>
            <a:r>
              <a:rPr lang="fr-FR" altLang="fr-FR" kern="0" dirty="0" err="1" smtClean="0"/>
              <a:t>Marsa</a:t>
            </a:r>
            <a:r>
              <a:rPr lang="fr-FR" altLang="fr-FR" kern="0" dirty="0" smtClean="0"/>
              <a:t> </a:t>
            </a:r>
            <a:endParaRPr lang="fr-FR" altLang="fr-FR" kern="0" baseline="0" dirty="0" smtClean="0"/>
          </a:p>
        </p:txBody>
      </p:sp>
      <p:pic>
        <p:nvPicPr>
          <p:cNvPr id="10" name="il_fi" descr="Afficher l'image d'origine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500958" y="1"/>
            <a:ext cx="1347786" cy="112130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baseline="0">
          <a:solidFill>
            <a:srgbClr val="3333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>
            <p:custDataLst>
              <p:tags r:id="rId1"/>
            </p:custDataLst>
          </p:nvPr>
        </p:nvSpPr>
        <p:spPr>
          <a:xfrm>
            <a:off x="899592" y="1988840"/>
            <a:ext cx="7488832" cy="194421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Audit Carrefour</a:t>
            </a:r>
          </a:p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Magasin: Hyper La </a:t>
            </a:r>
            <a:r>
              <a:rPr lang="fr-FR" sz="3600" b="1" dirty="0" err="1" smtClean="0">
                <a:solidFill>
                  <a:srgbClr val="FFC000"/>
                </a:solidFill>
              </a:rPr>
              <a:t>Soukra</a:t>
            </a:r>
            <a:endParaRPr lang="fr-FR" sz="3600" b="1" dirty="0" smtClean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1908" y="5483115"/>
            <a:ext cx="1846980" cy="5078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 smtClean="0">
                <a:solidFill>
                  <a:srgbClr val="000000"/>
                </a:solidFill>
              </a:rPr>
              <a:t>Le 21 Juin 2019</a:t>
            </a:r>
            <a:endParaRPr lang="fr-FR" sz="20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9845" y="4513619"/>
            <a:ext cx="3672408" cy="1938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Dr </a:t>
            </a:r>
            <a:r>
              <a:rPr lang="fr-FR" sz="2000" b="1" dirty="0" err="1" smtClean="0">
                <a:solidFill>
                  <a:srgbClr val="000000"/>
                </a:solidFill>
              </a:rPr>
              <a:t>Hend</a:t>
            </a:r>
            <a:r>
              <a:rPr lang="fr-FR" sz="2000" b="1" dirty="0" smtClean="0">
                <a:solidFill>
                  <a:srgbClr val="000000"/>
                </a:solidFill>
              </a:rPr>
              <a:t> KAMMOUN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Dr Raja BOUHALFAYA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Melle </a:t>
            </a:r>
            <a:r>
              <a:rPr lang="fr-FR" sz="2000" b="1" dirty="0" err="1" smtClean="0">
                <a:solidFill>
                  <a:srgbClr val="000000"/>
                </a:solidFill>
              </a:rPr>
              <a:t>Imen</a:t>
            </a:r>
            <a:r>
              <a:rPr lang="fr-FR" sz="2000" b="1" dirty="0" smtClean="0">
                <a:solidFill>
                  <a:srgbClr val="000000"/>
                </a:solidFill>
              </a:rPr>
              <a:t> SLITI</a:t>
            </a:r>
          </a:p>
          <a:p>
            <a:pPr>
              <a:lnSpc>
                <a:spcPct val="150000"/>
              </a:lnSpc>
            </a:pPr>
            <a:endParaRPr lang="fr-FR" sz="20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698650" y="5733256"/>
            <a:ext cx="7488832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>
                <a:solidFill>
                  <a:srgbClr val="0070C0"/>
                </a:solidFill>
              </a:rPr>
              <a:t>Réserve sèche:  </a:t>
            </a:r>
            <a:r>
              <a:rPr lang="fr-FR" b="1" dirty="0" smtClean="0">
                <a:solidFill>
                  <a:srgbClr val="0070C0"/>
                </a:solidFill>
              </a:rPr>
              <a:t>Le revêtement du sol était endommagé.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Stagnation d’eau dans la zone derrière les étagères de stockage.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5" y="1230854"/>
            <a:ext cx="2787774" cy="37170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73" y="1086838"/>
            <a:ext cx="2895786" cy="38610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24744"/>
            <a:ext cx="2867357" cy="3823142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 flipH="1">
            <a:off x="4443066" y="1988840"/>
            <a:ext cx="272950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395536" y="4437112"/>
            <a:ext cx="576064" cy="216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7380312" y="2564904"/>
            <a:ext cx="137534" cy="648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32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971600" y="5733256"/>
            <a:ext cx="7488832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>
                <a:solidFill>
                  <a:srgbClr val="0070C0"/>
                </a:solidFill>
              </a:rPr>
              <a:t>Boulagerie:</a:t>
            </a:r>
            <a:r>
              <a:rPr lang="fr-FR" b="1" dirty="0" smtClean="0">
                <a:solidFill>
                  <a:srgbClr val="0070C0"/>
                </a:solidFill>
              </a:rPr>
              <a:t>Manque de propreté des hottes aspirantes au dessus des fours.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" y="1430778"/>
            <a:ext cx="4427983" cy="33209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30778"/>
            <a:ext cx="4427984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323528" y="5805264"/>
            <a:ext cx="8712968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solidFill>
                  <a:srgbClr val="0070C0"/>
                </a:solidFill>
              </a:rPr>
              <a:t>Enregistrement erroné et incomplet de la fiche de suivi des traitements thermiques des crèmes, à partir de la date du 15/06/2019.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2" b="33430"/>
          <a:stretch/>
        </p:blipFill>
        <p:spPr>
          <a:xfrm>
            <a:off x="1619672" y="764704"/>
            <a:ext cx="5328592" cy="4692478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131840" y="2564904"/>
            <a:ext cx="1296144" cy="252028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30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899592" y="5589240"/>
            <a:ext cx="7488832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>
                <a:solidFill>
                  <a:srgbClr val="0070C0"/>
                </a:solidFill>
              </a:rPr>
              <a:t>Pâtisserie traditionnelle: </a:t>
            </a:r>
            <a:r>
              <a:rPr lang="fr-FR" b="1" dirty="0" smtClean="0">
                <a:solidFill>
                  <a:srgbClr val="0070C0"/>
                </a:solidFill>
              </a:rPr>
              <a:t>Absence de la liste des ingrédients sur les étiquettes pour certains produits tels que yoyo aux sésames, Ghrayba homs et kaak warka,…</a:t>
            </a:r>
            <a:endParaRPr lang="fr-FR" b="1" u="sng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1" t="39900" r="21601" b="5501"/>
          <a:stretch/>
        </p:blipFill>
        <p:spPr>
          <a:xfrm>
            <a:off x="23308" y="1700808"/>
            <a:ext cx="2971715" cy="266429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t="46850" r="41601" b="25850"/>
          <a:stretch/>
        </p:blipFill>
        <p:spPr>
          <a:xfrm>
            <a:off x="3111929" y="2090949"/>
            <a:ext cx="2855333" cy="21834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12776"/>
            <a:ext cx="284178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143508" y="5218468"/>
            <a:ext cx="8712968" cy="1477328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solidFill>
                  <a:srgbClr val="0070C0"/>
                </a:solidFill>
              </a:rPr>
              <a:t>Stand pâtisserie traditionnelle: Certaines portières des zones de stockage étaient usées.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Le cache de l’évaporateur du comptoir frigorifique n’était pas correctement fixé.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Un bac de produits n’était pas protégé.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3240360" cy="432048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372" y="1080120"/>
            <a:ext cx="3057804" cy="4077072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2287960" y="1340768"/>
            <a:ext cx="1728192" cy="223224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115616" y="3118656"/>
            <a:ext cx="360040" cy="3103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004048" y="2157704"/>
            <a:ext cx="1332772" cy="223224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3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76" y="1484313"/>
            <a:ext cx="6013449" cy="4510087"/>
          </a:xfrm>
        </p:spPr>
      </p:pic>
      <p:sp>
        <p:nvSpPr>
          <p:cNvPr id="4" name="ZoneTexte 3"/>
          <p:cNvSpPr txBox="1"/>
          <p:nvPr/>
        </p:nvSpPr>
        <p:spPr>
          <a:xfrm>
            <a:off x="1403648" y="5994400"/>
            <a:ext cx="6624736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boucherie: température à cœur de la viande hachée au linéaire est 11,3°C</a:t>
            </a:r>
          </a:p>
        </p:txBody>
      </p:sp>
    </p:spTree>
    <p:extLst>
      <p:ext uri="{BB962C8B-B14F-4D97-AF65-F5344CB8AC3E}">
        <p14:creationId xmlns:p14="http://schemas.microsoft.com/office/powerpoint/2010/main" val="213588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2" y="1453501"/>
            <a:ext cx="4006594" cy="53421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39494" y="3212976"/>
            <a:ext cx="3836962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boucherie: regard d’évacuation sale dans la chambre froide</a:t>
            </a:r>
          </a:p>
        </p:txBody>
      </p:sp>
    </p:spTree>
    <p:extLst>
      <p:ext uri="{BB962C8B-B14F-4D97-AF65-F5344CB8AC3E}">
        <p14:creationId xmlns:p14="http://schemas.microsoft.com/office/powerpoint/2010/main" val="395410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32137"/>
            <a:ext cx="3960440" cy="5280587"/>
          </a:xfrm>
        </p:spPr>
      </p:pic>
      <p:pic>
        <p:nvPicPr>
          <p:cNvPr id="4" name="Espace réservé du contenu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7828" y="1296142"/>
            <a:ext cx="4475991" cy="33569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223493" y="4869160"/>
            <a:ext cx="4536504" cy="120032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Boucherie: présence de piments découpés depuis la veille et les légumes sont entreposés a coté des barquettes d’emballage</a:t>
            </a:r>
          </a:p>
        </p:txBody>
      </p:sp>
    </p:spTree>
    <p:extLst>
      <p:ext uri="{BB962C8B-B14F-4D97-AF65-F5344CB8AC3E}">
        <p14:creationId xmlns:p14="http://schemas.microsoft.com/office/powerpoint/2010/main" val="30684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6013449" cy="4510087"/>
          </a:xfrm>
        </p:spPr>
      </p:pic>
      <p:sp>
        <p:nvSpPr>
          <p:cNvPr id="4" name="ZoneTexte 3"/>
          <p:cNvSpPr txBox="1"/>
          <p:nvPr/>
        </p:nvSpPr>
        <p:spPr>
          <a:xfrm>
            <a:off x="1386036" y="5869510"/>
            <a:ext cx="6336704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Local déchets boucherie: absence de benne à ordure</a:t>
            </a:r>
          </a:p>
        </p:txBody>
      </p:sp>
    </p:spTree>
    <p:extLst>
      <p:ext uri="{BB962C8B-B14F-4D97-AF65-F5344CB8AC3E}">
        <p14:creationId xmlns:p14="http://schemas.microsoft.com/office/powerpoint/2010/main" val="179785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4032448" cy="5376598"/>
          </a:xfrm>
        </p:spPr>
      </p:pic>
      <p:sp>
        <p:nvSpPr>
          <p:cNvPr id="4" name="ZoneTexte 3"/>
          <p:cNvSpPr txBox="1"/>
          <p:nvPr/>
        </p:nvSpPr>
        <p:spPr>
          <a:xfrm>
            <a:off x="4839494" y="3212976"/>
            <a:ext cx="3836962" cy="1754326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Boucherie: pour certains produits et certaines dates : manque de l’impression de DLC sur les étiquettes balances ex steak haché assaisonné du 21/06/19 et 14/06/19</a:t>
            </a:r>
          </a:p>
        </p:txBody>
      </p:sp>
      <p:sp>
        <p:nvSpPr>
          <p:cNvPr id="2" name="Ellipse 1"/>
          <p:cNvSpPr/>
          <p:nvPr/>
        </p:nvSpPr>
        <p:spPr>
          <a:xfrm>
            <a:off x="971600" y="4293096"/>
            <a:ext cx="1584176" cy="28803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03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899592" y="5949280"/>
            <a:ext cx="7488832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>
                <a:solidFill>
                  <a:srgbClr val="0070C0"/>
                </a:solidFill>
              </a:rPr>
              <a:t>Casserie</a:t>
            </a:r>
            <a:r>
              <a:rPr lang="fr-FR" b="1" dirty="0" smtClean="0">
                <a:solidFill>
                  <a:srgbClr val="0070C0"/>
                </a:solidFill>
              </a:rPr>
              <a:t>: Présence de débris d’œufs cassés sur les étagères de stockage. Améliorer le nettoyage à ce niveau.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52736"/>
            <a:ext cx="6084168" cy="4563126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3131840" y="2636912"/>
            <a:ext cx="1152128" cy="165618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1"/>
            <a:ext cx="4032448" cy="3024336"/>
          </a:xfrm>
        </p:spPr>
      </p:pic>
      <p:pic>
        <p:nvPicPr>
          <p:cNvPr id="4" name="Espace réservé du contenu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1268761"/>
            <a:ext cx="3672408" cy="4896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11560" y="4653136"/>
            <a:ext cx="4320480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Boucherie: présence de traces de rouille au sol à plusieurs endroits (labo, </a:t>
            </a:r>
            <a:r>
              <a:rPr lang="fr-FR" b="1" dirty="0" err="1" smtClean="0">
                <a:solidFill>
                  <a:srgbClr val="0070C0"/>
                </a:solidFill>
              </a:rPr>
              <a:t>ch</a:t>
            </a:r>
            <a:r>
              <a:rPr lang="fr-FR" b="1" dirty="0" smtClean="0">
                <a:solidFill>
                  <a:srgbClr val="0070C0"/>
                </a:solidFill>
              </a:rPr>
              <a:t> froide, etc…)</a:t>
            </a:r>
          </a:p>
        </p:txBody>
      </p:sp>
    </p:spTree>
    <p:extLst>
      <p:ext uri="{BB962C8B-B14F-4D97-AF65-F5344CB8AC3E}">
        <p14:creationId xmlns:p14="http://schemas.microsoft.com/office/powerpoint/2010/main" val="322622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4104456" cy="5472608"/>
          </a:xfrm>
        </p:spPr>
      </p:pic>
      <p:sp>
        <p:nvSpPr>
          <p:cNvPr id="4" name="ZoneTexte 3"/>
          <p:cNvSpPr txBox="1"/>
          <p:nvPr/>
        </p:nvSpPr>
        <p:spPr>
          <a:xfrm>
            <a:off x="4839494" y="3212976"/>
            <a:ext cx="3836962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 </a:t>
            </a:r>
            <a:r>
              <a:rPr lang="fr-FR" b="1" dirty="0" err="1" smtClean="0">
                <a:solidFill>
                  <a:srgbClr val="0070C0"/>
                </a:solidFill>
              </a:rPr>
              <a:t>trad</a:t>
            </a:r>
            <a:r>
              <a:rPr lang="fr-FR" b="1" dirty="0" smtClean="0">
                <a:solidFill>
                  <a:srgbClr val="0070C0"/>
                </a:solidFill>
              </a:rPr>
              <a:t>: présence de pièces rouillées du hachoir</a:t>
            </a:r>
          </a:p>
        </p:txBody>
      </p:sp>
    </p:spTree>
    <p:extLst>
      <p:ext uri="{BB962C8B-B14F-4D97-AF65-F5344CB8AC3E}">
        <p14:creationId xmlns:p14="http://schemas.microsoft.com/office/powerpoint/2010/main" val="2121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4104456" cy="5472608"/>
          </a:xfrm>
        </p:spPr>
      </p:pic>
      <p:sp>
        <p:nvSpPr>
          <p:cNvPr id="4" name="ZoneTexte 3"/>
          <p:cNvSpPr txBox="1"/>
          <p:nvPr/>
        </p:nvSpPr>
        <p:spPr>
          <a:xfrm>
            <a:off x="4839494" y="3212976"/>
            <a:ext cx="3836962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 </a:t>
            </a:r>
            <a:r>
              <a:rPr lang="fr-FR" b="1" dirty="0" err="1" smtClean="0">
                <a:solidFill>
                  <a:srgbClr val="0070C0"/>
                </a:solidFill>
              </a:rPr>
              <a:t>trad</a:t>
            </a:r>
            <a:r>
              <a:rPr lang="fr-FR" b="1" dirty="0" smtClean="0">
                <a:solidFill>
                  <a:srgbClr val="0070C0"/>
                </a:solidFill>
              </a:rPr>
              <a:t>: mousse endommagée suite aux travaux techniques</a:t>
            </a:r>
          </a:p>
        </p:txBody>
      </p:sp>
    </p:spTree>
    <p:extLst>
      <p:ext uri="{BB962C8B-B14F-4D97-AF65-F5344CB8AC3E}">
        <p14:creationId xmlns:p14="http://schemas.microsoft.com/office/powerpoint/2010/main" val="1042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3382565" cy="4510087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61120"/>
            <a:ext cx="3366120" cy="44881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63349" y="5949280"/>
            <a:ext cx="7560840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boucherie: centrale de nettoyage </a:t>
            </a:r>
            <a:r>
              <a:rPr lang="fr-FR" b="1" dirty="0" err="1" smtClean="0">
                <a:solidFill>
                  <a:srgbClr val="0070C0"/>
                </a:solidFill>
              </a:rPr>
              <a:t>sns</a:t>
            </a:r>
            <a:r>
              <a:rPr lang="fr-FR" b="1" dirty="0" smtClean="0">
                <a:solidFill>
                  <a:srgbClr val="0070C0"/>
                </a:solidFill>
              </a:rPr>
              <a:t> pistolet, support de produit non fixé</a:t>
            </a:r>
          </a:p>
        </p:txBody>
      </p:sp>
    </p:spTree>
    <p:extLst>
      <p:ext uri="{BB962C8B-B14F-4D97-AF65-F5344CB8AC3E}">
        <p14:creationId xmlns:p14="http://schemas.microsoft.com/office/powerpoint/2010/main" val="394757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3382565" cy="4510087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62695"/>
            <a:ext cx="3366120" cy="44881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3568" y="5877322"/>
            <a:ext cx="7488832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0070C0"/>
                </a:solidFill>
              </a:rPr>
              <a:t>Ch</a:t>
            </a:r>
            <a:r>
              <a:rPr lang="fr-FR" b="1" dirty="0" smtClean="0">
                <a:solidFill>
                  <a:srgbClr val="0070C0"/>
                </a:solidFill>
              </a:rPr>
              <a:t> froide volailles </a:t>
            </a:r>
            <a:r>
              <a:rPr lang="fr-FR" b="1" dirty="0" err="1" smtClean="0">
                <a:solidFill>
                  <a:srgbClr val="0070C0"/>
                </a:solidFill>
              </a:rPr>
              <a:t>trad</a:t>
            </a:r>
            <a:r>
              <a:rPr lang="fr-FR" b="1" dirty="0" smtClean="0">
                <a:solidFill>
                  <a:srgbClr val="0070C0"/>
                </a:solidFill>
              </a:rPr>
              <a:t>: joint de la porte usé et endommagé, poignée de la porte coincée</a:t>
            </a:r>
          </a:p>
        </p:txBody>
      </p:sp>
    </p:spTree>
    <p:extLst>
      <p:ext uri="{BB962C8B-B14F-4D97-AF65-F5344CB8AC3E}">
        <p14:creationId xmlns:p14="http://schemas.microsoft.com/office/powerpoint/2010/main" val="309053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3960440" cy="5280587"/>
          </a:xfrm>
        </p:spPr>
      </p:pic>
      <p:sp>
        <p:nvSpPr>
          <p:cNvPr id="4" name="ZoneTexte 3"/>
          <p:cNvSpPr txBox="1"/>
          <p:nvPr/>
        </p:nvSpPr>
        <p:spPr>
          <a:xfrm>
            <a:off x="4839494" y="3212976"/>
            <a:ext cx="3836962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Volailles </a:t>
            </a:r>
            <a:r>
              <a:rPr lang="fr-FR" b="1" dirty="0" err="1" smtClean="0">
                <a:solidFill>
                  <a:srgbClr val="0070C0"/>
                </a:solidFill>
              </a:rPr>
              <a:t>trad</a:t>
            </a:r>
            <a:r>
              <a:rPr lang="fr-FR" b="1" dirty="0" smtClean="0">
                <a:solidFill>
                  <a:srgbClr val="0070C0"/>
                </a:solidFill>
              </a:rPr>
              <a:t>: sabot de travail usé</a:t>
            </a:r>
          </a:p>
        </p:txBody>
      </p:sp>
    </p:spTree>
    <p:extLst>
      <p:ext uri="{BB962C8B-B14F-4D97-AF65-F5344CB8AC3E}">
        <p14:creationId xmlns:p14="http://schemas.microsoft.com/office/powerpoint/2010/main" val="366000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4083918" cy="5445224"/>
          </a:xfrm>
        </p:spPr>
      </p:pic>
      <p:sp>
        <p:nvSpPr>
          <p:cNvPr id="4" name="ZoneTexte 3"/>
          <p:cNvSpPr txBox="1"/>
          <p:nvPr/>
        </p:nvSpPr>
        <p:spPr>
          <a:xfrm>
            <a:off x="4839494" y="3212976"/>
            <a:ext cx="3836962" cy="120032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Volailles </a:t>
            </a:r>
            <a:r>
              <a:rPr lang="fr-FR" b="1" dirty="0" err="1" smtClean="0">
                <a:solidFill>
                  <a:srgbClr val="0070C0"/>
                </a:solidFill>
              </a:rPr>
              <a:t>trad</a:t>
            </a:r>
            <a:r>
              <a:rPr lang="fr-FR" b="1" dirty="0" smtClean="0">
                <a:solidFill>
                  <a:srgbClr val="0070C0"/>
                </a:solidFill>
              </a:rPr>
              <a:t>: poubelle endommagée: pédales et roue cassée, avec absence du petit couvercle</a:t>
            </a:r>
          </a:p>
        </p:txBody>
      </p:sp>
    </p:spTree>
    <p:extLst>
      <p:ext uri="{BB962C8B-B14F-4D97-AF65-F5344CB8AC3E}">
        <p14:creationId xmlns:p14="http://schemas.microsoft.com/office/powerpoint/2010/main" val="52921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4032448" cy="5376598"/>
          </a:xfrm>
        </p:spPr>
      </p:pic>
      <p:sp>
        <p:nvSpPr>
          <p:cNvPr id="4" name="ZoneTexte 3"/>
          <p:cNvSpPr txBox="1"/>
          <p:nvPr/>
        </p:nvSpPr>
        <p:spPr>
          <a:xfrm>
            <a:off x="4716016" y="3428902"/>
            <a:ext cx="3960440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Poissonnerie: présence de trous non protégés au plafond de la </a:t>
            </a:r>
            <a:r>
              <a:rPr lang="fr-FR" b="1" dirty="0" err="1" smtClean="0">
                <a:solidFill>
                  <a:srgbClr val="0070C0"/>
                </a:solidFill>
              </a:rPr>
              <a:t>ch</a:t>
            </a:r>
            <a:r>
              <a:rPr lang="fr-FR" b="1" dirty="0" smtClean="0">
                <a:solidFill>
                  <a:srgbClr val="0070C0"/>
                </a:solidFill>
              </a:rPr>
              <a:t> froide</a:t>
            </a:r>
          </a:p>
        </p:txBody>
      </p:sp>
    </p:spTree>
    <p:extLst>
      <p:ext uri="{BB962C8B-B14F-4D97-AF65-F5344CB8AC3E}">
        <p14:creationId xmlns:p14="http://schemas.microsoft.com/office/powerpoint/2010/main" val="14638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4320480" cy="324036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88940"/>
            <a:ext cx="4056112" cy="304208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1560" y="4581128"/>
            <a:ext cx="4320480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Poissonnerie: présence de traces de rouille au sol à plusieurs endroits (labo, </a:t>
            </a:r>
            <a:r>
              <a:rPr lang="fr-FR" b="1" dirty="0" err="1" smtClean="0">
                <a:solidFill>
                  <a:srgbClr val="0070C0"/>
                </a:solidFill>
              </a:rPr>
              <a:t>ch</a:t>
            </a:r>
            <a:r>
              <a:rPr lang="fr-FR" b="1" dirty="0" smtClean="0">
                <a:solidFill>
                  <a:srgbClr val="0070C0"/>
                </a:solidFill>
              </a:rPr>
              <a:t> froide, etc…)</a:t>
            </a:r>
          </a:p>
        </p:txBody>
      </p:sp>
    </p:spTree>
    <p:extLst>
      <p:ext uri="{BB962C8B-B14F-4D97-AF65-F5344CB8AC3E}">
        <p14:creationId xmlns:p14="http://schemas.microsoft.com/office/powerpoint/2010/main" val="54407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94" y="1268761"/>
            <a:ext cx="3690156" cy="49202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1559" y="5795616"/>
            <a:ext cx="8001091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Poissonnerie: présence de trous non protégés au mur du stand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Absence de grille évaporateur au niveau de la chambre froide positive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285529"/>
            <a:ext cx="3382565" cy="4510087"/>
          </a:xfrm>
        </p:spPr>
      </p:pic>
    </p:spTree>
    <p:extLst>
      <p:ext uri="{BB962C8B-B14F-4D97-AF65-F5344CB8AC3E}">
        <p14:creationId xmlns:p14="http://schemas.microsoft.com/office/powerpoint/2010/main" val="198189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755576" y="5805264"/>
            <a:ext cx="7488832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>
                <a:solidFill>
                  <a:srgbClr val="0070C0"/>
                </a:solidFill>
              </a:rPr>
              <a:t>Casserie:  </a:t>
            </a:r>
            <a:r>
              <a:rPr lang="fr-FR" b="1" dirty="0" smtClean="0">
                <a:solidFill>
                  <a:srgbClr val="0070C0"/>
                </a:solidFill>
              </a:rPr>
              <a:t>Développement de rouille au niveau de l’évaporateur et sur le revêtement mural.</a:t>
            </a:r>
            <a:endParaRPr lang="fr-FR" b="1" u="sng" dirty="0">
              <a:solidFill>
                <a:srgbClr val="0070C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40160"/>
            <a:ext cx="3165816" cy="42210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96752"/>
            <a:ext cx="3348372" cy="4464496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>
            <a:off x="2483768" y="1772816"/>
            <a:ext cx="288032" cy="216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6012160" y="3429000"/>
            <a:ext cx="576064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20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3382565" cy="4510087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65" y="1268760"/>
            <a:ext cx="4872203" cy="365415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1559" y="5795616"/>
            <a:ext cx="8001091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Poissonnerie et traiteur: présence de dépôt de givre au niveau évaporateur et sol de la </a:t>
            </a:r>
            <a:r>
              <a:rPr lang="fr-FR" b="1" dirty="0" err="1" smtClean="0">
                <a:solidFill>
                  <a:srgbClr val="0070C0"/>
                </a:solidFill>
              </a:rPr>
              <a:t>ch</a:t>
            </a:r>
            <a:r>
              <a:rPr lang="fr-FR" b="1" dirty="0" smtClean="0">
                <a:solidFill>
                  <a:srgbClr val="0070C0"/>
                </a:solidFill>
              </a:rPr>
              <a:t> froide négative</a:t>
            </a:r>
          </a:p>
        </p:txBody>
      </p:sp>
    </p:spTree>
    <p:extLst>
      <p:ext uri="{BB962C8B-B14F-4D97-AF65-F5344CB8AC3E}">
        <p14:creationId xmlns:p14="http://schemas.microsoft.com/office/powerpoint/2010/main" val="41903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12749" y="503675"/>
            <a:ext cx="4590510" cy="6120680"/>
          </a:xfrm>
        </p:spPr>
      </p:pic>
      <p:sp>
        <p:nvSpPr>
          <p:cNvPr id="4" name="ZoneTexte 3"/>
          <p:cNvSpPr txBox="1"/>
          <p:nvPr/>
        </p:nvSpPr>
        <p:spPr>
          <a:xfrm>
            <a:off x="611559" y="5795616"/>
            <a:ext cx="8001091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réception: le certificat de salubrité livrée par la société Tunisie lapins comporte toujours la livraison de 2 produits (caille et lapin) alors que la livraison peut concerner un seul produit. 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6300192" y="3284984"/>
            <a:ext cx="1224136" cy="432048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97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755576" y="5373216"/>
            <a:ext cx="7488832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>
                <a:solidFill>
                  <a:srgbClr val="0070C0"/>
                </a:solidFill>
              </a:rPr>
              <a:t>Charcuterie/fromages</a:t>
            </a:r>
            <a:r>
              <a:rPr lang="fr-FR" b="1" dirty="0" smtClean="0">
                <a:solidFill>
                  <a:srgbClr val="0070C0"/>
                </a:solidFill>
              </a:rPr>
              <a:t>: Etiquetage d’un produit Fromage râpé, par une étiquette portant la dénomination et les mentions du produit Jambon de poulet.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44750" r="16400" b="20600"/>
          <a:stretch/>
        </p:blipFill>
        <p:spPr>
          <a:xfrm>
            <a:off x="5293665" y="2168860"/>
            <a:ext cx="3652770" cy="22322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9" t="27951" b="19550"/>
          <a:stretch/>
        </p:blipFill>
        <p:spPr>
          <a:xfrm>
            <a:off x="-35737" y="1484784"/>
            <a:ext cx="530805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4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755576" y="6151612"/>
            <a:ext cx="7992888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>
                <a:solidFill>
                  <a:srgbClr val="0070C0"/>
                </a:solidFill>
              </a:rPr>
              <a:t>Charcuterie/Fromages: </a:t>
            </a:r>
            <a:r>
              <a:rPr lang="fr-FR" b="1" dirty="0" smtClean="0">
                <a:solidFill>
                  <a:srgbClr val="0070C0"/>
                </a:solidFill>
              </a:rPr>
              <a:t>Plusieurs morceaux de fromages et un boudin de charcuterie entamé, étaient dépourvus d’identification.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39500" r="16401" b="36350"/>
          <a:stretch/>
        </p:blipFill>
        <p:spPr>
          <a:xfrm>
            <a:off x="1331640" y="953344"/>
            <a:ext cx="3024336" cy="165618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7" t="31437"/>
          <a:stretch/>
        </p:blipFill>
        <p:spPr>
          <a:xfrm>
            <a:off x="4932040" y="2276872"/>
            <a:ext cx="3024336" cy="314096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38450" r="17800" b="12201"/>
          <a:stretch/>
        </p:blipFill>
        <p:spPr>
          <a:xfrm>
            <a:off x="1331640" y="2691861"/>
            <a:ext cx="309634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7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683568" y="5752612"/>
            <a:ext cx="7992888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solidFill>
                  <a:srgbClr val="0070C0"/>
                </a:solidFill>
              </a:rPr>
              <a:t>Présence de dates d’ouvertures différentes pour un morceau de fromage Gouda Le Fort: le 10/06 sur le morceau entamé et le 09/06 sur la fiche de traçabilité.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900" r="26201" b="17451"/>
          <a:stretch/>
        </p:blipFill>
        <p:spPr>
          <a:xfrm>
            <a:off x="467544" y="1556792"/>
            <a:ext cx="3168352" cy="23762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32462"/>
          <a:stretch/>
        </p:blipFill>
        <p:spPr>
          <a:xfrm>
            <a:off x="3851920" y="1552600"/>
            <a:ext cx="4636818" cy="4172272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4139952" y="1920846"/>
            <a:ext cx="2664296" cy="20162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0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755576" y="5949280"/>
            <a:ext cx="7488832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solidFill>
                  <a:srgbClr val="0070C0"/>
                </a:solidFill>
              </a:rPr>
              <a:t>Perte de traçabilité pour un morceau de fromage, lot 190413, entamé le 14/06/2019.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9" t="15679" r="44401" b="45800"/>
          <a:stretch/>
        </p:blipFill>
        <p:spPr>
          <a:xfrm>
            <a:off x="1115616" y="1628800"/>
            <a:ext cx="2808312" cy="38157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2" t="41847" r="30563" b="44420"/>
          <a:stretch/>
        </p:blipFill>
        <p:spPr>
          <a:xfrm>
            <a:off x="4283968" y="2142340"/>
            <a:ext cx="435297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3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912137" y="5877272"/>
            <a:ext cx="7488832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>
                <a:solidFill>
                  <a:srgbClr val="0070C0"/>
                </a:solidFill>
              </a:rPr>
              <a:t>Labo. Traiteur: </a:t>
            </a:r>
            <a:r>
              <a:rPr lang="fr-FR" b="1" dirty="0" smtClean="0">
                <a:solidFill>
                  <a:srgbClr val="0070C0"/>
                </a:solidFill>
              </a:rPr>
              <a:t>Développement de rouille sur les jointures, et sur l’une des parois du batteur. </a:t>
            </a:r>
            <a:r>
              <a:rPr lang="fr-FR" b="1" u="sng" dirty="0" smtClean="0">
                <a:solidFill>
                  <a:srgbClr val="0070C0"/>
                </a:solidFill>
              </a:rPr>
              <a:t> </a:t>
            </a:r>
            <a:endParaRPr lang="fr-FR" b="1" u="sng" dirty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37" y="1628800"/>
            <a:ext cx="2880320" cy="384042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86441"/>
            <a:ext cx="3327834" cy="443711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043918" y="2934525"/>
            <a:ext cx="1663917" cy="255459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2483768" y="3861048"/>
            <a:ext cx="72008" cy="3507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5580776"/>
            <a:ext cx="8343928" cy="120032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</a:rPr>
              <a:t>Traiteur: </a:t>
            </a:r>
            <a:r>
              <a:rPr lang="fr-FR" b="1" dirty="0" smtClean="0">
                <a:solidFill>
                  <a:srgbClr val="0070C0"/>
                </a:solidFill>
              </a:rPr>
              <a:t>Etat de propreté insatisfaisant des grilles de la hotte au dessus de la rôtissoire.</a:t>
            </a:r>
            <a:r>
              <a:rPr lang="fr-FR" b="1" u="sng" dirty="0" smtClean="0">
                <a:solidFill>
                  <a:srgbClr val="0070C0"/>
                </a:solidFill>
              </a:rPr>
              <a:t> 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Entreposage de la palette à pizza à même le sol derrière le four, avec manque de propreté à ce niveau.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63" y="764704"/>
            <a:ext cx="3579862" cy="47731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98628"/>
            <a:ext cx="3392502" cy="4523336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507263" y="3613786"/>
            <a:ext cx="3419872" cy="193575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4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9" t="19577" r="7350" b="15877"/>
          <a:stretch/>
        </p:blipFill>
        <p:spPr>
          <a:xfrm rot="16200000">
            <a:off x="536552" y="774810"/>
            <a:ext cx="3672408" cy="43864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t="31208" r="21660" b="16093"/>
          <a:stretch/>
        </p:blipFill>
        <p:spPr>
          <a:xfrm rot="16200000">
            <a:off x="5095979" y="961909"/>
            <a:ext cx="3312370" cy="43723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08793" y="5589240"/>
            <a:ext cx="6714414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Certaines mentions (DLC, prix) étaient illisibles sur les tickets balance des salades exposées dans le meuble froid LS.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699792" y="1916832"/>
            <a:ext cx="1512168" cy="1800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6731171" y="2590011"/>
            <a:ext cx="1551007" cy="75608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351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81980" y="6021288"/>
            <a:ext cx="7344816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</a:rPr>
              <a:t>Stand Sushi: </a:t>
            </a:r>
            <a:r>
              <a:rPr lang="fr-FR" b="1" dirty="0" smtClean="0">
                <a:solidFill>
                  <a:srgbClr val="0070C0"/>
                </a:solidFill>
              </a:rPr>
              <a:t>La liste des ingrédients mentionnés en langue arabe était incomplète.</a:t>
            </a:r>
            <a:endParaRPr lang="fr-FR" b="1" u="sng" dirty="0" smtClean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48" r="11831" b="35492"/>
          <a:stretch/>
        </p:blipFill>
        <p:spPr>
          <a:xfrm rot="10800000">
            <a:off x="0" y="1052736"/>
            <a:ext cx="4608512" cy="36072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7" t="1119" r="33391" b="1388"/>
          <a:stretch/>
        </p:blipFill>
        <p:spPr>
          <a:xfrm rot="16200000">
            <a:off x="5316356" y="626771"/>
            <a:ext cx="2952328" cy="466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6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827584" y="5847655"/>
            <a:ext cx="7488832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>
                <a:solidFill>
                  <a:srgbClr val="0070C0"/>
                </a:solidFill>
              </a:rPr>
              <a:t>Viennoiserie: </a:t>
            </a:r>
            <a:r>
              <a:rPr lang="fr-FR" b="1" dirty="0" smtClean="0">
                <a:solidFill>
                  <a:srgbClr val="0070C0"/>
                </a:solidFill>
              </a:rPr>
              <a:t>La poign</a:t>
            </a:r>
            <a:r>
              <a:rPr lang="fr-FR" b="1" dirty="0" smtClean="0">
                <a:solidFill>
                  <a:srgbClr val="0070C0"/>
                </a:solidFill>
              </a:rPr>
              <a:t>ée de la CF était endommagé.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Le carrelage était crevassé sur plusieurs niveaux et une partie du cache de l’évaporateur n’était pas correctement fixée.</a:t>
            </a:r>
            <a:r>
              <a:rPr lang="fr-FR" b="1" u="sng" dirty="0" smtClean="0">
                <a:solidFill>
                  <a:srgbClr val="0070C0"/>
                </a:solidFill>
              </a:rPr>
              <a:t> </a:t>
            </a:r>
            <a:endParaRPr lang="fr-FR" b="1" u="sng" dirty="0">
              <a:solidFill>
                <a:srgbClr val="0070C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4" y="1535476"/>
            <a:ext cx="2895786" cy="386104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96" y="1844824"/>
            <a:ext cx="2301720" cy="30689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62" y="1319452"/>
            <a:ext cx="3219822" cy="4293096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1115616" y="2169856"/>
            <a:ext cx="1800200" cy="259228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572000" y="4293096"/>
            <a:ext cx="432048" cy="216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6372200" y="1628800"/>
            <a:ext cx="1296144" cy="2232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26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9829"/>
            <a:ext cx="4025668" cy="301925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762" y="1129829"/>
            <a:ext cx="4025668" cy="30192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70606" y="5517232"/>
            <a:ext cx="6280311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</a:rPr>
              <a:t>PLS: </a:t>
            </a:r>
            <a:r>
              <a:rPr lang="fr-FR" b="1" dirty="0" smtClean="0">
                <a:solidFill>
                  <a:srgbClr val="0070C0"/>
                </a:solidFill>
              </a:rPr>
              <a:t>Une partie du meuble était endommagée, certains éclairages n’étaient pas fonctionnels.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79512" y="1628800"/>
            <a:ext cx="3528392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4318795" y="2267120"/>
            <a:ext cx="1806980" cy="129614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282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" b="17378"/>
          <a:stretch/>
        </p:blipFill>
        <p:spPr>
          <a:xfrm>
            <a:off x="251520" y="1052736"/>
            <a:ext cx="4990154" cy="554461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36096" y="4843026"/>
            <a:ext cx="3474054" cy="1754326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Manque de propreté  par la présence de déchets divers et cela au niveau d’une partie du meuble froid destiné aux produits laitiers/fromages.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7582" y="3645024"/>
            <a:ext cx="4536504" cy="262829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348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9" y="1124744"/>
            <a:ext cx="4212468" cy="561662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44008" y="5589240"/>
            <a:ext cx="3888432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</a:rPr>
              <a:t>Réserve PGC</a:t>
            </a:r>
            <a:r>
              <a:rPr lang="fr-FR" b="1" dirty="0" smtClean="0">
                <a:solidFill>
                  <a:srgbClr val="0070C0"/>
                </a:solidFill>
              </a:rPr>
              <a:t>: Un porte-appât était endommagé et dépourvu de couvercle. 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475656" y="3429000"/>
            <a:ext cx="1224136" cy="308357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2357754" y="2924944"/>
            <a:ext cx="2034226" cy="122413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181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268761"/>
            <a:ext cx="4704522" cy="3528392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420888"/>
            <a:ext cx="4488160" cy="336612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1559" y="5795616"/>
            <a:ext cx="8001091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réception: sol sale sous le quai de réception </a:t>
            </a:r>
          </a:p>
        </p:txBody>
      </p:sp>
    </p:spTree>
    <p:extLst>
      <p:ext uri="{BB962C8B-B14F-4D97-AF65-F5344CB8AC3E}">
        <p14:creationId xmlns:p14="http://schemas.microsoft.com/office/powerpoint/2010/main" val="263990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0322"/>
            <a:ext cx="3600400" cy="4800534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9982" y="1813613"/>
            <a:ext cx="4752528" cy="35643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1559" y="5795616"/>
            <a:ext cx="8001091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Local déchets: collecte de déchets dans les caddys de clients</a:t>
            </a:r>
          </a:p>
        </p:txBody>
      </p:sp>
    </p:spTree>
    <p:extLst>
      <p:ext uri="{BB962C8B-B14F-4D97-AF65-F5344CB8AC3E}">
        <p14:creationId xmlns:p14="http://schemas.microsoft.com/office/powerpoint/2010/main" val="118298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3382565" cy="451008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24" y="1340768"/>
            <a:ext cx="3382565" cy="451008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1559" y="5795616"/>
            <a:ext cx="8001091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Fraiche découpe: non respect de l’hygiène des mains par le personnel du fournisseur de jus</a:t>
            </a:r>
          </a:p>
        </p:txBody>
      </p:sp>
    </p:spTree>
    <p:extLst>
      <p:ext uri="{BB962C8B-B14F-4D97-AF65-F5344CB8AC3E}">
        <p14:creationId xmlns:p14="http://schemas.microsoft.com/office/powerpoint/2010/main" val="72504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4032448" cy="5376598"/>
          </a:xfrm>
        </p:spPr>
      </p:pic>
      <p:sp>
        <p:nvSpPr>
          <p:cNvPr id="4" name="ZoneTexte 3"/>
          <p:cNvSpPr txBox="1"/>
          <p:nvPr/>
        </p:nvSpPr>
        <p:spPr>
          <a:xfrm>
            <a:off x="4716016" y="3356992"/>
            <a:ext cx="3896634" cy="120032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Fraiche découpe: machine de découpe ananas sale (après nettoyage) avec présence de plusieurs moustiques</a:t>
            </a:r>
          </a:p>
        </p:txBody>
      </p:sp>
    </p:spTree>
    <p:extLst>
      <p:ext uri="{BB962C8B-B14F-4D97-AF65-F5344CB8AC3E}">
        <p14:creationId xmlns:p14="http://schemas.microsoft.com/office/powerpoint/2010/main" val="5522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0"/>
            <a:ext cx="6096000" cy="45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1559" y="5795616"/>
            <a:ext cx="8001091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Fraiche découpe: découpe de melon et pastèque sans désinfection préalable des fruits,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Manque de DLC sur l’étiquette balance du melon découpé</a:t>
            </a:r>
          </a:p>
        </p:txBody>
      </p:sp>
    </p:spTree>
    <p:extLst>
      <p:ext uri="{BB962C8B-B14F-4D97-AF65-F5344CB8AC3E}">
        <p14:creationId xmlns:p14="http://schemas.microsoft.com/office/powerpoint/2010/main" val="202963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51496"/>
            <a:ext cx="3382565" cy="4510087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51496"/>
            <a:ext cx="3528138" cy="47041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67923" y="5761583"/>
            <a:ext cx="7915605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FLEG: étiquetage non conforme par rapport à la réglementation en vigueur des produits BIO (absence des coordonnées du fournisseur, DF, lot, etc…….)</a:t>
            </a:r>
          </a:p>
        </p:txBody>
      </p:sp>
    </p:spTree>
    <p:extLst>
      <p:ext uri="{BB962C8B-B14F-4D97-AF65-F5344CB8AC3E}">
        <p14:creationId xmlns:p14="http://schemas.microsoft.com/office/powerpoint/2010/main" val="31317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1273449"/>
            <a:ext cx="4200128" cy="3150096"/>
          </a:xfrm>
        </p:spPr>
      </p:pic>
      <p:sp>
        <p:nvSpPr>
          <p:cNvPr id="5" name="ZoneTexte 4"/>
          <p:cNvSpPr txBox="1"/>
          <p:nvPr/>
        </p:nvSpPr>
        <p:spPr>
          <a:xfrm>
            <a:off x="611559" y="5795616"/>
            <a:ext cx="8001091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ch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smtClean="0">
                <a:solidFill>
                  <a:srgbClr val="0070C0"/>
                </a:solidFill>
              </a:rPr>
              <a:t>froide </a:t>
            </a:r>
            <a:r>
              <a:rPr lang="fr-FR" b="1" dirty="0" err="1" smtClean="0">
                <a:solidFill>
                  <a:srgbClr val="0070C0"/>
                </a:solidFill>
              </a:rPr>
              <a:t>Fleg</a:t>
            </a:r>
            <a:r>
              <a:rPr lang="fr-FR" b="1" dirty="0" smtClean="0">
                <a:solidFill>
                  <a:srgbClr val="0070C0"/>
                </a:solidFill>
              </a:rPr>
              <a:t>: tubes néons à moitié fixés (risque de chute) et évaporateurs sales</a:t>
            </a:r>
          </a:p>
        </p:txBody>
      </p:sp>
      <p:pic>
        <p:nvPicPr>
          <p:cNvPr id="6" name="Espace réservé du contenu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1269" y="1322534"/>
            <a:ext cx="4069233" cy="3051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227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827584" y="5897893"/>
            <a:ext cx="7488832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>
                <a:solidFill>
                  <a:srgbClr val="0070C0"/>
                </a:solidFill>
              </a:rPr>
              <a:t>Viennoiserie: </a:t>
            </a:r>
            <a:r>
              <a:rPr lang="fr-FR" b="1" dirty="0" smtClean="0">
                <a:solidFill>
                  <a:srgbClr val="0070C0"/>
                </a:solidFill>
              </a:rPr>
              <a:t>Manque de propreté des chariots, par la présence de traces de souillures persistantes à ce niveau.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Le balai utilisé pour le nettoyage du laminoir, était usé.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3795886" cy="506118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5" t="37744" r="3923" b="27942"/>
          <a:stretch/>
        </p:blipFill>
        <p:spPr>
          <a:xfrm>
            <a:off x="4788024" y="2276872"/>
            <a:ext cx="3528392" cy="2205245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846312" y="713317"/>
            <a:ext cx="1296144" cy="518457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06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4104456" cy="5472608"/>
          </a:xfrm>
        </p:spPr>
      </p:pic>
      <p:sp>
        <p:nvSpPr>
          <p:cNvPr id="4" name="ZoneTexte 3"/>
          <p:cNvSpPr txBox="1"/>
          <p:nvPr/>
        </p:nvSpPr>
        <p:spPr>
          <a:xfrm>
            <a:off x="4788024" y="3212976"/>
            <a:ext cx="3824626" cy="1477328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Olives épices: présence d’un trou au niveau des grilles d’aération qui présente un risque d’introduction de nuisibles dans la réserve sèche des fruits secs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3059832" y="2348880"/>
            <a:ext cx="2664296" cy="216024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2808312" cy="3744416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70" y="1327944"/>
            <a:ext cx="2817930" cy="375724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7279" y="5719195"/>
            <a:ext cx="8280921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Vestiaires sanitaires: présence de restes d’aliments dans les vestiaires hommes et femmes et de restes de cigarettes dans les douches femmes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109159"/>
            <a:ext cx="3480048" cy="26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5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3597864" cy="479715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b="44050"/>
          <a:stretch/>
        </p:blipFill>
        <p:spPr>
          <a:xfrm>
            <a:off x="4644008" y="1412776"/>
            <a:ext cx="3485575" cy="2736304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4427984" y="5321731"/>
            <a:ext cx="4399949" cy="120032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solidFill>
                  <a:srgbClr val="0070C0"/>
                </a:solidFill>
              </a:rPr>
              <a:t>Présence de cartons dans la zone d’emballage des viennoiseries.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Dépôt de farines sur les trappes d’aération.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979712" y="1947310"/>
            <a:ext cx="2664296" cy="302433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6732240" y="2492896"/>
            <a:ext cx="504056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451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3729634" y="4941168"/>
            <a:ext cx="4978068" cy="120032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solidFill>
                  <a:srgbClr val="0070C0"/>
                </a:solidFill>
              </a:rPr>
              <a:t>Présence piqûres de moisissures sur plusieurs niveaux: revêtements muraux de la viennoiserie et de la plonge de la pâtisserie.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12334"/>
            <a:ext cx="3635896" cy="272692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28656"/>
            <a:ext cx="3815408" cy="28615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3" y="3618992"/>
            <a:ext cx="2429256" cy="3239008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 flipH="1">
            <a:off x="2897869" y="2075795"/>
            <a:ext cx="738027" cy="2730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6804248" y="2492896"/>
            <a:ext cx="792088" cy="72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1475656" y="4653136"/>
            <a:ext cx="432048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80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4614873" y="5210263"/>
            <a:ext cx="4045637" cy="1477328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>
                <a:solidFill>
                  <a:srgbClr val="0070C0"/>
                </a:solidFill>
              </a:rPr>
              <a:t>Fruiterie: </a:t>
            </a:r>
            <a:r>
              <a:rPr lang="fr-FR" b="1" dirty="0" smtClean="0">
                <a:solidFill>
                  <a:srgbClr val="0070C0"/>
                </a:solidFill>
              </a:rPr>
              <a:t>Développement de rouille au niveau du tuyau du flexible de la douchette.</a:t>
            </a:r>
            <a:r>
              <a:rPr lang="fr-FR" b="1" u="sng" dirty="0" smtClean="0">
                <a:solidFill>
                  <a:srgbClr val="0070C0"/>
                </a:solidFill>
              </a:rPr>
              <a:t> 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Entreposage des seaux d’olives à même le sol.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09020"/>
            <a:ext cx="3813888" cy="508518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73" y="836712"/>
            <a:ext cx="3240360" cy="4320480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1835696" y="1844824"/>
            <a:ext cx="1872208" cy="352839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6804248" y="1052736"/>
            <a:ext cx="504056" cy="5637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4860032" y="2996952"/>
            <a:ext cx="360040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45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683568" y="6093296"/>
            <a:ext cx="7488832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>
                <a:solidFill>
                  <a:srgbClr val="0070C0"/>
                </a:solidFill>
              </a:rPr>
              <a:t>Pâtisserie</a:t>
            </a:r>
            <a:r>
              <a:rPr lang="fr-FR" b="1" dirty="0" smtClean="0">
                <a:solidFill>
                  <a:srgbClr val="0070C0"/>
                </a:solidFill>
              </a:rPr>
              <a:t>: Présence de traces de souillures en dessous du batteur.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La poubelle était usée, avec débordement des déchets.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6" y="792088"/>
            <a:ext cx="3813888" cy="50851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t="18570" r="16090" b="28815"/>
          <a:stretch/>
        </p:blipFill>
        <p:spPr>
          <a:xfrm>
            <a:off x="4870041" y="1196752"/>
            <a:ext cx="3024336" cy="4536504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1094803" y="3068960"/>
            <a:ext cx="3312368" cy="1800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5292080" y="2780928"/>
            <a:ext cx="432048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56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1">
  <a:themeElements>
    <a:clrScheme name="Couche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ouches">
      <a:majorFont>
        <a:latin typeface="Tempus Sans ITC"/>
        <a:ea typeface=""/>
        <a:cs typeface="Arial"/>
      </a:majorFont>
      <a:minorFont>
        <a:latin typeface="Century Gothi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che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24109</TotalTime>
  <Words>989</Words>
  <Application>Microsoft Office PowerPoint</Application>
  <PresentationFormat>Affichage à l'écran (4:3)</PresentationFormat>
  <Paragraphs>67</Paragraphs>
  <Slides>51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Century Gothic</vt:lpstr>
      <vt:lpstr>Tempus Sans ITC</vt:lpstr>
      <vt:lpstr>Wingdings</vt:lpstr>
      <vt:lpstr>Thème1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Quali-Consult</dc:creator>
  <cp:keywords>Carrefour</cp:keywords>
  <cp:lastModifiedBy>QLC</cp:lastModifiedBy>
  <cp:revision>402</cp:revision>
  <cp:lastPrinted>2016-02-08T19:41:58Z</cp:lastPrinted>
  <dcterms:created xsi:type="dcterms:W3CDTF">2014-03-07T09:21:22Z</dcterms:created>
  <dcterms:modified xsi:type="dcterms:W3CDTF">2019-07-01T11:42:08Z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2045346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D6.1.0</vt:lpwstr>
  </property>
</Properties>
</file>