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68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5" r:id="rId11"/>
    <p:sldId id="356" r:id="rId12"/>
    <p:sldId id="358" r:id="rId13"/>
    <p:sldId id="359" r:id="rId14"/>
    <p:sldId id="360" r:id="rId15"/>
    <p:sldId id="361" r:id="rId16"/>
    <p:sldId id="362" r:id="rId17"/>
    <p:sldId id="367" r:id="rId18"/>
    <p:sldId id="371" r:id="rId19"/>
    <p:sldId id="363" r:id="rId20"/>
    <p:sldId id="372" r:id="rId21"/>
    <p:sldId id="373" r:id="rId22"/>
    <p:sldId id="374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5" r:id="rId41"/>
    <p:sldId id="396" r:id="rId42"/>
    <p:sldId id="397" r:id="rId43"/>
    <p:sldId id="399" r:id="rId44"/>
    <p:sldId id="401" r:id="rId45"/>
    <p:sldId id="402" r:id="rId46"/>
    <p:sldId id="403" r:id="rId47"/>
    <p:sldId id="404" r:id="rId4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728" y="5483115"/>
            <a:ext cx="203934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26 MARS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845" y="4513619"/>
            <a:ext cx="3672408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KAMMOUN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Mr. </a:t>
            </a:r>
            <a:r>
              <a:rPr lang="fr-FR" sz="2000" b="1" dirty="0" err="1" smtClean="0">
                <a:solidFill>
                  <a:srgbClr val="000000"/>
                </a:solidFill>
              </a:rPr>
              <a:t>Souhaiel</a:t>
            </a:r>
            <a:r>
              <a:rPr lang="fr-FR" sz="2000" b="1" dirty="0" smtClean="0">
                <a:solidFill>
                  <a:srgbClr val="000000"/>
                </a:solidFill>
              </a:rPr>
              <a:t> DHAOUI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Viennoiserie: Entreposage d’une brosse destinée au nettoyage du laminoir à coté de la pâte crue prête à l’utilisation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4" y="1412776"/>
            <a:ext cx="75608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Viennoiserie: La poignée et les jointures de la porte de la CF sont abimées.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3528392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776"/>
            <a:ext cx="38164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5589240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Viennoiserie: Le certificat indique qu’il s’agit d’</a:t>
            </a:r>
            <a:r>
              <a:rPr lang="fr-FR" b="1" dirty="0" err="1" smtClean="0">
                <a:solidFill>
                  <a:srgbClr val="0070C0"/>
                </a:solidFill>
              </a:rPr>
              <a:t>oeufs</a:t>
            </a:r>
            <a:r>
              <a:rPr lang="fr-FR" b="1" dirty="0" smtClean="0">
                <a:solidFill>
                  <a:srgbClr val="0070C0"/>
                </a:solidFill>
              </a:rPr>
              <a:t> frais eu non pas d’œufs réfrigérés. Le certificat n’indique pas le numéro d’inscription du vétérinaire au conseil de l’ordre.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85912"/>
            <a:ext cx="7272808" cy="37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Viennoiserie: Entreposage des déchets des œufs dans le couloir en face de la CF fruiterie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85912"/>
            <a:ext cx="7272808" cy="41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930263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Le revêtement du sol est crevassé.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Stagnation d’eau derrière les étagères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3528392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12775"/>
            <a:ext cx="3744416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Revêtement du sol des chambres de pousse abimé.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Stagnation d’eau derrière le refroidisseur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3686175" cy="4248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40768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Boulangerie: La vitre d’un meuble d’exposition de pain est brisée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31814"/>
          <a:stretch/>
        </p:blipFill>
        <p:spPr>
          <a:xfrm>
            <a:off x="1187624" y="1412776"/>
            <a:ext cx="69847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stockage simultané des poulets crus avec les produits prêts à la consommation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4888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Accumulation de souillures au dessus de la rôtissoire et sur les grilles de la hotte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85912"/>
            <a:ext cx="7272808" cy="42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Vestiaires femmes: Présence d’aliments et de rouille dans les casiers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2743200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44" y="1340768"/>
            <a:ext cx="4958280" cy="21187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871" y="3537012"/>
            <a:ext cx="4914553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68009" y="5805264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</a:t>
            </a:r>
            <a:r>
              <a:rPr lang="fr-FR" b="1" dirty="0">
                <a:solidFill>
                  <a:srgbClr val="0070C0"/>
                </a:solidFill>
              </a:rPr>
              <a:t>:</a:t>
            </a:r>
            <a:r>
              <a:rPr lang="fr-FR" b="1" dirty="0" smtClean="0">
                <a:solidFill>
                  <a:srgbClr val="0070C0"/>
                </a:solidFill>
              </a:rPr>
              <a:t> Présence de piqûres de moisissures sur les jointures de la cellule de refroidissement rapide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20080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50450" cy="5400600"/>
          </a:xfrm>
        </p:spPr>
      </p:pic>
      <p:sp>
        <p:nvSpPr>
          <p:cNvPr id="3" name="ZoneTexte 2"/>
          <p:cNvSpPr txBox="1"/>
          <p:nvPr/>
        </p:nvSpPr>
        <p:spPr>
          <a:xfrm>
            <a:off x="4734018" y="3645024"/>
            <a:ext cx="415846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présence de produits non agrées (insecticide et de bidons d’eau de javel) entreposés dans l’armoire</a:t>
            </a:r>
          </a:p>
        </p:txBody>
      </p:sp>
    </p:spTree>
    <p:extLst>
      <p:ext uri="{BB962C8B-B14F-4D97-AF65-F5344CB8AC3E}">
        <p14:creationId xmlns:p14="http://schemas.microsoft.com/office/powerpoint/2010/main" val="13254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81980" y="6021288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LS: au linéaire présence de 3 barquettes de Boulettes de viandes portant étiquettes de KABEB DE BOEUF</a:t>
            </a:r>
          </a:p>
        </p:txBody>
      </p:sp>
    </p:spTree>
    <p:extLst>
      <p:ext uri="{BB962C8B-B14F-4D97-AF65-F5344CB8AC3E}">
        <p14:creationId xmlns:p14="http://schemas.microsoft.com/office/powerpoint/2010/main" val="23449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32448" cy="5376598"/>
          </a:xfrm>
        </p:spPr>
      </p:pic>
      <p:sp>
        <p:nvSpPr>
          <p:cNvPr id="4" name="ZoneTexte 3"/>
          <p:cNvSpPr txBox="1"/>
          <p:nvPr/>
        </p:nvSpPr>
        <p:spPr>
          <a:xfrm>
            <a:off x="4734018" y="3645024"/>
            <a:ext cx="41584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LS: plateau blanc cassé</a:t>
            </a:r>
          </a:p>
        </p:txBody>
      </p:sp>
    </p:spTree>
    <p:extLst>
      <p:ext uri="{BB962C8B-B14F-4D97-AF65-F5344CB8AC3E}">
        <p14:creationId xmlns:p14="http://schemas.microsoft.com/office/powerpoint/2010/main" val="4936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104456" cy="5472608"/>
          </a:xfrm>
        </p:spPr>
      </p:pic>
      <p:sp>
        <p:nvSpPr>
          <p:cNvPr id="4" name="ZoneTexte 3"/>
          <p:cNvSpPr txBox="1"/>
          <p:nvPr/>
        </p:nvSpPr>
        <p:spPr>
          <a:xfrm>
            <a:off x="4788024" y="3753906"/>
            <a:ext cx="399644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volaille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présence de deux sacs de merguez de dinde non identifiés dans la chambre froide</a:t>
            </a:r>
          </a:p>
        </p:txBody>
      </p:sp>
    </p:spTree>
    <p:extLst>
      <p:ext uri="{BB962C8B-B14F-4D97-AF65-F5344CB8AC3E}">
        <p14:creationId xmlns:p14="http://schemas.microsoft.com/office/powerpoint/2010/main" val="32711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2739" y="593684"/>
            <a:ext cx="4482498" cy="5976664"/>
          </a:xfrm>
        </p:spPr>
      </p:pic>
      <p:sp>
        <p:nvSpPr>
          <p:cNvPr id="4" name="ZoneTexte 3"/>
          <p:cNvSpPr txBox="1"/>
          <p:nvPr/>
        </p:nvSpPr>
        <p:spPr>
          <a:xfrm>
            <a:off x="899593" y="5854935"/>
            <a:ext cx="68407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enregistrement erroné de la DLC de crevettes congelées 08/03/19 au lieu de 19/03/20</a:t>
            </a:r>
          </a:p>
        </p:txBody>
      </p:sp>
      <p:sp>
        <p:nvSpPr>
          <p:cNvPr id="2" name="Ellipse 1"/>
          <p:cNvSpPr/>
          <p:nvPr/>
        </p:nvSpPr>
        <p:spPr>
          <a:xfrm>
            <a:off x="4788024" y="3406496"/>
            <a:ext cx="792088" cy="351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9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99593" y="5854935"/>
            <a:ext cx="684076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décongélation des poissons de saumon dans leur emballage en plastique ceci entraine la contamination du poissons par de l’exsudat,</a:t>
            </a:r>
          </a:p>
        </p:txBody>
      </p:sp>
    </p:spTree>
    <p:extLst>
      <p:ext uri="{BB962C8B-B14F-4D97-AF65-F5344CB8AC3E}">
        <p14:creationId xmlns:p14="http://schemas.microsoft.com/office/powerpoint/2010/main" val="24576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340769"/>
            <a:ext cx="4968552" cy="3726414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13838"/>
            <a:ext cx="4992216" cy="37441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985919"/>
            <a:ext cx="3096344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traces de rouille au niveau de la fabrique de glace et présence de trous non protégés au plafond</a:t>
            </a:r>
          </a:p>
        </p:txBody>
      </p:sp>
    </p:spTree>
    <p:extLst>
      <p:ext uri="{BB962C8B-B14F-4D97-AF65-F5344CB8AC3E}">
        <p14:creationId xmlns:p14="http://schemas.microsoft.com/office/powerpoint/2010/main" val="15829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1"/>
            <a:ext cx="4320480" cy="324036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94" y="1268761"/>
            <a:ext cx="3690156" cy="4920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4516535"/>
            <a:ext cx="431093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trous non protégés au mur du stand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grille évaporateur au niveau de la chambre froide positive</a:t>
            </a:r>
          </a:p>
        </p:txBody>
      </p:sp>
    </p:spTree>
    <p:extLst>
      <p:ext uri="{BB962C8B-B14F-4D97-AF65-F5344CB8AC3E}">
        <p14:creationId xmlns:p14="http://schemas.microsoft.com/office/powerpoint/2010/main" val="39956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4008" y="1921281"/>
            <a:ext cx="4848200" cy="363615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5256"/>
            <a:ext cx="3636150" cy="4848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7221" y="6211270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utilisation des caisses comme poubelles pour les déchets</a:t>
            </a:r>
          </a:p>
        </p:txBody>
      </p:sp>
    </p:spTree>
    <p:extLst>
      <p:ext uri="{BB962C8B-B14F-4D97-AF65-F5344CB8AC3E}">
        <p14:creationId xmlns:p14="http://schemas.microsoft.com/office/powerpoint/2010/main" val="1334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2834" y="1898165"/>
            <a:ext cx="4649708" cy="34872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2662" y="596666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Fromages/charcuteries: linéaire sale avec présence de débris de charcuterie au niveau des grilles</a:t>
            </a:r>
          </a:p>
        </p:txBody>
      </p:sp>
    </p:spTree>
    <p:extLst>
      <p:ext uri="{BB962C8B-B14F-4D97-AF65-F5344CB8AC3E}">
        <p14:creationId xmlns:p14="http://schemas.microsoft.com/office/powerpoint/2010/main" val="7885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805264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Le revêtement du sol de la CF négative est détérioré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givre sur l’évaporateur de la CF négative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686175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29" y="1412776"/>
            <a:ext cx="368617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9739" y="524677"/>
            <a:ext cx="4464496" cy="5952662"/>
          </a:xfrm>
        </p:spPr>
      </p:pic>
      <p:sp>
        <p:nvSpPr>
          <p:cNvPr id="5" name="ZoneTexte 4"/>
          <p:cNvSpPr txBox="1"/>
          <p:nvPr/>
        </p:nvSpPr>
        <p:spPr>
          <a:xfrm>
            <a:off x="682662" y="596666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Fromages/charcuteries: manque de DLC sur l’étiquette balance du fromage </a:t>
            </a:r>
            <a:r>
              <a:rPr lang="fr-FR" b="1" dirty="0" err="1" smtClean="0">
                <a:solidFill>
                  <a:srgbClr val="0070C0"/>
                </a:solidFill>
              </a:rPr>
              <a:t>blue</a:t>
            </a:r>
            <a:r>
              <a:rPr lang="fr-FR" b="1" dirty="0" smtClean="0">
                <a:solidFill>
                  <a:srgbClr val="0070C0"/>
                </a:solidFill>
              </a:rPr>
              <a:t> danois</a:t>
            </a:r>
          </a:p>
        </p:txBody>
      </p:sp>
    </p:spTree>
    <p:extLst>
      <p:ext uri="{BB962C8B-B14F-4D97-AF65-F5344CB8AC3E}">
        <p14:creationId xmlns:p14="http://schemas.microsoft.com/office/powerpoint/2010/main" val="29493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29926"/>
            <a:ext cx="4920208" cy="3690156"/>
          </a:xfrm>
          <a:prstGeom prst="rect">
            <a:avLst/>
          </a:prstGeom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382565" cy="4510087"/>
          </a:xfrm>
        </p:spPr>
      </p:pic>
      <p:sp>
        <p:nvSpPr>
          <p:cNvPr id="5" name="ZoneTexte 4"/>
          <p:cNvSpPr txBox="1"/>
          <p:nvPr/>
        </p:nvSpPr>
        <p:spPr>
          <a:xfrm>
            <a:off x="682662" y="5966660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Fromages/charcuteries: manque de chaussure de travail pour certains personnel , manche du pull du personnel est ornementé de décorations métalliques (risque de corps étrangers)</a:t>
            </a:r>
          </a:p>
        </p:txBody>
      </p:sp>
    </p:spTree>
    <p:extLst>
      <p:ext uri="{BB962C8B-B14F-4D97-AF65-F5344CB8AC3E}">
        <p14:creationId xmlns:p14="http://schemas.microsoft.com/office/powerpoint/2010/main" val="19934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384376" cy="4512502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36005"/>
            <a:ext cx="4968213" cy="3726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2662" y="596666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manque de glaçage des bouteilles de jus frais placées à l’arrière du stand</a:t>
            </a:r>
          </a:p>
        </p:txBody>
      </p:sp>
    </p:spTree>
    <p:extLst>
      <p:ext uri="{BB962C8B-B14F-4D97-AF65-F5344CB8AC3E}">
        <p14:creationId xmlns:p14="http://schemas.microsoft.com/office/powerpoint/2010/main" val="20251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416490" cy="331236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8088"/>
            <a:ext cx="4150855" cy="374416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49541" y="1359462"/>
            <a:ext cx="367331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présence de reste de fromage et de noyaux de dattes dans les barquettes vides destinées à l’</a:t>
            </a:r>
            <a:r>
              <a:rPr lang="fr-FR" b="1" dirty="0" err="1" smtClean="0">
                <a:solidFill>
                  <a:srgbClr val="0070C0"/>
                </a:solidFill>
              </a:rPr>
              <a:t>emballge</a:t>
            </a:r>
            <a:r>
              <a:rPr lang="fr-FR" b="1" dirty="0" smtClean="0">
                <a:solidFill>
                  <a:srgbClr val="0070C0"/>
                </a:solidFill>
              </a:rPr>
              <a:t> de l’</a:t>
            </a:r>
            <a:r>
              <a:rPr lang="fr-FR" b="1" dirty="0" err="1" smtClean="0">
                <a:solidFill>
                  <a:srgbClr val="0070C0"/>
                </a:solidFill>
              </a:rPr>
              <a:t>annanas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419872" y="3717032"/>
            <a:ext cx="36004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497939" y="2125930"/>
            <a:ext cx="36004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892531" y="2044702"/>
            <a:ext cx="36004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5123" y="4840423"/>
            <a:ext cx="3673314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les barquettes vides destinées à l’</a:t>
            </a:r>
            <a:r>
              <a:rPr lang="fr-FR" b="1" dirty="0" err="1" smtClean="0">
                <a:solidFill>
                  <a:srgbClr val="0070C0"/>
                </a:solidFill>
              </a:rPr>
              <a:t>emballge</a:t>
            </a:r>
            <a:r>
              <a:rPr lang="fr-FR" b="1" dirty="0" smtClean="0">
                <a:solidFill>
                  <a:srgbClr val="0070C0"/>
                </a:solidFill>
              </a:rPr>
              <a:t> de l’</a:t>
            </a:r>
            <a:r>
              <a:rPr lang="fr-FR" b="1" dirty="0" err="1" smtClean="0">
                <a:solidFill>
                  <a:srgbClr val="0070C0"/>
                </a:solidFill>
              </a:rPr>
              <a:t>annanas</a:t>
            </a:r>
            <a:r>
              <a:rPr lang="fr-FR" b="1" dirty="0" smtClean="0">
                <a:solidFill>
                  <a:srgbClr val="0070C0"/>
                </a:solidFill>
              </a:rPr>
              <a:t> sont entreposées dans un carton au niveau du stand (risque d’introduction des nuisibles)</a:t>
            </a:r>
          </a:p>
        </p:txBody>
      </p:sp>
    </p:spTree>
    <p:extLst>
      <p:ext uri="{BB962C8B-B14F-4D97-AF65-F5344CB8AC3E}">
        <p14:creationId xmlns:p14="http://schemas.microsoft.com/office/powerpoint/2010/main" val="14295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7" y="1050603"/>
            <a:ext cx="3528392" cy="4704523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573270" cy="47643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3727" y="5355431"/>
            <a:ext cx="820891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</a:t>
            </a:r>
            <a:r>
              <a:rPr lang="fr-FR" b="1" dirty="0">
                <a:solidFill>
                  <a:srgbClr val="0070C0"/>
                </a:solidFill>
              </a:rPr>
              <a:t>: au moment de la pause </a:t>
            </a:r>
            <a:r>
              <a:rPr lang="fr-FR" b="1" dirty="0" err="1">
                <a:solidFill>
                  <a:srgbClr val="0070C0"/>
                </a:solidFill>
              </a:rPr>
              <a:t>dejeuner</a:t>
            </a:r>
            <a:r>
              <a:rPr lang="fr-FR" b="1" dirty="0">
                <a:solidFill>
                  <a:srgbClr val="0070C0"/>
                </a:solidFill>
              </a:rPr>
              <a:t> présence de bouteilles de jus d'oranges dans le labo en attente d'exposition au </a:t>
            </a:r>
            <a:r>
              <a:rPr lang="fr-FR" b="1" dirty="0" smtClean="0">
                <a:solidFill>
                  <a:srgbClr val="0070C0"/>
                </a:solidFill>
              </a:rPr>
              <a:t>linéaire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réparation provisoire de la presse agrumes par un élastique d’origine inconnue et qui peut contaminer le jus de fruits</a:t>
            </a:r>
          </a:p>
        </p:txBody>
      </p:sp>
    </p:spTree>
    <p:extLst>
      <p:ext uri="{BB962C8B-B14F-4D97-AF65-F5344CB8AC3E}">
        <p14:creationId xmlns:p14="http://schemas.microsoft.com/office/powerpoint/2010/main" val="38407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32448" cy="5376598"/>
          </a:xfrm>
        </p:spPr>
      </p:pic>
      <p:sp>
        <p:nvSpPr>
          <p:cNvPr id="4" name="ZoneTexte 3"/>
          <p:cNvSpPr txBox="1"/>
          <p:nvPr/>
        </p:nvSpPr>
        <p:spPr>
          <a:xfrm>
            <a:off x="4716016" y="3351047"/>
            <a:ext cx="36733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présence de caisses d’agrumes sous le linéaire</a:t>
            </a:r>
          </a:p>
        </p:txBody>
      </p:sp>
    </p:spTree>
    <p:extLst>
      <p:ext uri="{BB962C8B-B14F-4D97-AF65-F5344CB8AC3E}">
        <p14:creationId xmlns:p14="http://schemas.microsoft.com/office/powerpoint/2010/main" val="21453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3628" y="584684"/>
            <a:ext cx="3672408" cy="4896544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1"/>
            <a:ext cx="3420126" cy="45601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59" y="4869160"/>
            <a:ext cx="468052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 numéro de lot imprimé sur les produits de </a:t>
            </a:r>
            <a:r>
              <a:rPr lang="fr-FR" b="1" dirty="0" err="1" smtClean="0">
                <a:solidFill>
                  <a:srgbClr val="0070C0"/>
                </a:solidFill>
              </a:rPr>
              <a:t>fresh</a:t>
            </a:r>
            <a:r>
              <a:rPr lang="fr-FR" b="1" dirty="0" smtClean="0">
                <a:solidFill>
                  <a:srgbClr val="0070C0"/>
                </a:solidFill>
              </a:rPr>
              <a:t> agri est incomplet ex: ail pelé, basilic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788024" y="3645024"/>
            <a:ext cx="36004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796136" y="5038583"/>
            <a:ext cx="36004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331894" y="3645024"/>
            <a:ext cx="360040" cy="792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382565" cy="451008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636150" cy="4848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15616" y="6188968"/>
            <a:ext cx="734572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linéaire des dattes est sale au niveau des grilles d’air</a:t>
            </a:r>
          </a:p>
        </p:txBody>
      </p:sp>
    </p:spTree>
    <p:extLst>
      <p:ext uri="{BB962C8B-B14F-4D97-AF65-F5344CB8AC3E}">
        <p14:creationId xmlns:p14="http://schemas.microsoft.com/office/powerpoint/2010/main" val="26869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835696" y="5994400"/>
            <a:ext cx="583355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porte de la chambre froide ne se ferme pas</a:t>
            </a:r>
          </a:p>
        </p:txBody>
      </p:sp>
    </p:spTree>
    <p:extLst>
      <p:ext uri="{BB962C8B-B14F-4D97-AF65-F5344CB8AC3E}">
        <p14:creationId xmlns:p14="http://schemas.microsoft.com/office/powerpoint/2010/main" val="932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313"/>
            <a:ext cx="6624736" cy="4176935"/>
          </a:xfrm>
        </p:spPr>
      </p:pic>
      <p:sp>
        <p:nvSpPr>
          <p:cNvPr id="4" name="ZoneTexte 3"/>
          <p:cNvSpPr txBox="1"/>
          <p:nvPr/>
        </p:nvSpPr>
        <p:spPr>
          <a:xfrm>
            <a:off x="683568" y="5994400"/>
            <a:ext cx="80648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présence de bottes de légumes au niveau du couloir</a:t>
            </a:r>
          </a:p>
        </p:txBody>
      </p:sp>
    </p:spTree>
    <p:extLst>
      <p:ext uri="{BB962C8B-B14F-4D97-AF65-F5344CB8AC3E}">
        <p14:creationId xmlns:p14="http://schemas.microsoft.com/office/powerpoint/2010/main" val="326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78460" y="5661248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Entreposage des éclairs surgelés dans un bac en plastique ayant un couvercle fissuré.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Entreposage d’une pâte crue dans CF négative sans protection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91" y="1271261"/>
            <a:ext cx="3888432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68760"/>
            <a:ext cx="368617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6095037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Présence de givre au niveau des meubles froid d’exposition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9198"/>
            <a:ext cx="3651870" cy="4869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7919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5517232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La peinture à l'intérieur des meubles froids d'exposition des produits surgelés était écaillée à </a:t>
            </a:r>
            <a:r>
              <a:rPr lang="fr-FR" b="1" dirty="0" smtClean="0">
                <a:solidFill>
                  <a:srgbClr val="0070C0"/>
                </a:solidFill>
              </a:rPr>
              <a:t>plusieurs </a:t>
            </a:r>
            <a:r>
              <a:rPr lang="fr-FR" b="1" dirty="0">
                <a:solidFill>
                  <a:srgbClr val="0070C0"/>
                </a:solidFill>
              </a:rPr>
              <a:t>niveaux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Baguette au coin du meuble froid des produits surgelés démontée.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12" y="1340768"/>
            <a:ext cx="2301720" cy="38884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2664296" cy="38884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4" y="1340768"/>
            <a:ext cx="23017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898959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0070C0"/>
                </a:solidFill>
              </a:rPr>
              <a:t>Présence de certaines boites de glace dont les DF, DLC et N°Lot étaient illisibles.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68152"/>
            <a:ext cx="5244075" cy="39330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8152"/>
            <a:ext cx="3111810" cy="414908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331640" y="2852936"/>
            <a:ext cx="864096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16570450">
            <a:off x="5224897" y="2054881"/>
            <a:ext cx="864096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9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4427984" y="5125306"/>
            <a:ext cx="397354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La peinture </a:t>
            </a:r>
            <a:r>
              <a:rPr lang="fr-FR" b="1" dirty="0">
                <a:solidFill>
                  <a:srgbClr val="0070C0"/>
                </a:solidFill>
              </a:rPr>
              <a:t>écaillée au niveau de certaines étagères.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2448272" cy="3264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6" y="4125324"/>
            <a:ext cx="3528394" cy="2646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11112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5517232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Les linéaires de pâtes, semoules, sucre, et farine n'étaient pas propres le jour de l'audit.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65" y="1325709"/>
            <a:ext cx="2841780" cy="378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10" y="1325709"/>
            <a:ext cx="2841780" cy="3789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" y="1325709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5803624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Présence de certaines cartons de produits casse stockés avec les produits conformes.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0093"/>
            <a:ext cx="3507854" cy="4677139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3131840" y="1772816"/>
            <a:ext cx="1249871" cy="11521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1835696" y="6309320"/>
            <a:ext cx="54726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Renforcer le nettoyage au niveau de la réserve.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1967"/>
            <a:ext cx="3744416" cy="499255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763688" y="2372882"/>
            <a:ext cx="1584176" cy="33843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4874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5085184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Le suivi et l'enregistrement des températures à cœur de la chaine du froid pour le mois de février ainsi que l'enregistrement des températures pour le 25/03/19 soir n'étaient pas réalisés.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8488" y="561098"/>
            <a:ext cx="3381868" cy="4509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9978" y="561098"/>
            <a:ext cx="3381868" cy="450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920260" y="5661248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Plonge fruiterie: Présence de piqûres de moisissures sur la poignée de la porte.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Ecaillement du revêtement mural.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816424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480" y="1348860"/>
            <a:ext cx="3686175" cy="40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22689" y="5949280"/>
            <a:ext cx="76657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Plonge fruiterie: Entreposage d’une caisse de fraises à même le sol.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Entreposage des seaux de condiments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816424" cy="42484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28925"/>
            <a:ext cx="3744416" cy="42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6093296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La température à cœur des produits maintenus au laboratoire et en attende d’exposition est 11,5°C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3448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5949280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Les listes des ingrédients sont erronées sur des étiquettes UHD de certains produits.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61596"/>
            <a:ext cx="2743200" cy="42276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08" y="1361596"/>
            <a:ext cx="2851199" cy="42276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286" y="1361595"/>
            <a:ext cx="2671193" cy="42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99592" y="5733256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Pâtisserie: Stand crêperie: la liste des ingrédients des étiquettes UHD des crêpes est erronée. Entreposage du beurre sans protection.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4032448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84784"/>
            <a:ext cx="417646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22632</TotalTime>
  <Words>858</Words>
  <Application>Microsoft Office PowerPoint</Application>
  <PresentationFormat>Affichage à l'écran (4:3)</PresentationFormat>
  <Paragraphs>62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383</cp:revision>
  <cp:lastPrinted>2016-02-08T19:41:58Z</cp:lastPrinted>
  <dcterms:created xsi:type="dcterms:W3CDTF">2014-03-07T09:21:22Z</dcterms:created>
  <dcterms:modified xsi:type="dcterms:W3CDTF">2019-04-08T07:56:51Z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2045346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