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handoutMasterIdLst>
    <p:handoutMasterId r:id="rId45"/>
  </p:handoutMasterIdLst>
  <p:sldIdLst>
    <p:sldId id="268" r:id="rId2"/>
    <p:sldId id="346" r:id="rId3"/>
    <p:sldId id="314" r:id="rId4"/>
    <p:sldId id="284" r:id="rId5"/>
    <p:sldId id="347" r:id="rId6"/>
    <p:sldId id="348" r:id="rId7"/>
    <p:sldId id="358" r:id="rId8"/>
    <p:sldId id="349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9" r:id="rId17"/>
    <p:sldId id="360" r:id="rId18"/>
    <p:sldId id="361" r:id="rId19"/>
    <p:sldId id="362" r:id="rId20"/>
    <p:sldId id="366" r:id="rId21"/>
    <p:sldId id="368" r:id="rId22"/>
    <p:sldId id="365" r:id="rId23"/>
    <p:sldId id="369" r:id="rId24"/>
    <p:sldId id="370" r:id="rId25"/>
    <p:sldId id="371" r:id="rId26"/>
    <p:sldId id="372" r:id="rId27"/>
    <p:sldId id="373" r:id="rId28"/>
    <p:sldId id="376" r:id="rId29"/>
    <p:sldId id="378" r:id="rId30"/>
    <p:sldId id="377" r:id="rId31"/>
    <p:sldId id="375" r:id="rId32"/>
    <p:sldId id="379" r:id="rId33"/>
    <p:sldId id="380" r:id="rId34"/>
    <p:sldId id="381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01/10/2018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</a:t>
            </a:r>
            <a:r>
              <a:rPr lang="fr-FR" noProof="0" dirty="0" err="1" smtClean="0"/>
              <a:t>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Hyper La </a:t>
            </a:r>
            <a:r>
              <a:rPr lang="fr-FR" altLang="fr-FR" kern="0" dirty="0" err="1" smtClean="0"/>
              <a:t>Marsa</a:t>
            </a:r>
            <a:r>
              <a:rPr lang="fr-FR" altLang="fr-FR" kern="0" dirty="0" smtClean="0"/>
              <a:t> </a:t>
            </a:r>
            <a:endParaRPr lang="fr-FR" altLang="fr-FR" kern="0" baseline="0" dirty="0" smtClean="0"/>
          </a:p>
        </p:txBody>
      </p:sp>
      <p:pic>
        <p:nvPicPr>
          <p:cNvPr id="10" name="il_fi" descr="Afficher l'image d'origine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00958" y="1"/>
            <a:ext cx="1347786" cy="112130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hdphoto1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2" Target="../media/image3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3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5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 ?><Relationships xmlns="http://schemas.openxmlformats.org/package/2006/relationships"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2" Target="../media/image3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 standalone="yes" ?><Relationships xmlns="http://schemas.openxmlformats.org/package/2006/relationships"><Relationship Id="rId2" Target="../media/image3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4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6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 ?><Relationships xmlns="http://schemas.openxmlformats.org/package/2006/relationships"><Relationship Id="rId3" Target="../media/image46.jpeg" Type="http://schemas.openxmlformats.org/officeDocument/2006/relationships/image"/><Relationship Id="rId2" Target="../media/image4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99592" y="1988840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Hyper La </a:t>
            </a:r>
            <a:r>
              <a:rPr lang="fr-FR" sz="3600" b="1" dirty="0" err="1" smtClean="0">
                <a:solidFill>
                  <a:srgbClr val="FFC000"/>
                </a:solidFill>
              </a:rPr>
              <a:t>Soukra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5483115"/>
            <a:ext cx="2611612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Le 21 septembre 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39845" y="4513619"/>
            <a:ext cx="3672408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</a:t>
            </a:r>
            <a:r>
              <a:rPr lang="fr-FR" sz="2000" b="1" dirty="0" smtClean="0">
                <a:solidFill>
                  <a:srgbClr val="000000"/>
                </a:solidFill>
              </a:rPr>
              <a:t>KAMMOUN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Mme Meriam CHOUCHENE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Raja </a:t>
            </a:r>
            <a:r>
              <a:rPr lang="fr-FR" sz="2000" b="1" dirty="0" smtClean="0">
                <a:solidFill>
                  <a:srgbClr val="000000"/>
                </a:solidFill>
              </a:rPr>
              <a:t>BOUHALFEYA</a:t>
            </a:r>
            <a:endParaRPr lang="fr-FR" sz="20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fr-FR" sz="20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340768"/>
            <a:ext cx="3813888" cy="50851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 rot="5400000">
            <a:off x="5817007" y="-99313"/>
            <a:ext cx="1638912" cy="49511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584235" y="4509120"/>
            <a:ext cx="4104456" cy="181588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Stand Sushi: </a:t>
            </a:r>
            <a:r>
              <a:rPr b="1" dirty="0" lang="fr-FR" smtClean="0" sz="1600">
                <a:solidFill>
                  <a:srgbClr val="0070C0"/>
                </a:solidFill>
              </a:rPr>
              <a:t>Les températures mentionnées au niveau de la fiche de suivi de la préparation du riz : celles de la fin de cuisson et celle de la fin du refroidissement ne correspondent pas à celles mentionnées au niveau des remarques en bas de la page.</a:t>
            </a:r>
            <a:endParaRPr b="1" dirty="0" lang="fr-FR" smtClean="0" sz="1600" u="sng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539552" y="2492896"/>
            <a:ext cx="1224136" cy="36160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861353" y="2065896"/>
            <a:ext cx="4236237" cy="6207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59158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2" y="1612455"/>
            <a:ext cx="4187957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email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"/>
          <a:stretch/>
        </p:blipFill>
        <p:spPr>
          <a:xfrm>
            <a:off x="4860032" y="2060848"/>
            <a:ext cx="3510289" cy="24208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1034" y="5517232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Traiteur: </a:t>
            </a:r>
            <a:r>
              <a:rPr b="1" dirty="0" lang="fr-FR" smtClean="0">
                <a:solidFill>
                  <a:srgbClr val="0070C0"/>
                </a:solidFill>
              </a:rPr>
              <a:t>L’afficheur du labo sandwich n’était pas fonctionnel .</a:t>
            </a:r>
            <a:endParaRPr b="1" dirty="0" lang="fr-FR" smtClean="0" u="sng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411095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300192" cy="472514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73325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L’une des poignées de la rôtissoire était démontée.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Les broches utilisées ultérieurement  étaient maintenues à l’intérieur de la rôtissoire.</a:t>
            </a:r>
          </a:p>
        </p:txBody>
      </p:sp>
    </p:spTree>
    <p:extLst>
      <p:ext uri="{BB962C8B-B14F-4D97-AF65-F5344CB8AC3E}">
        <p14:creationId xmlns:p14="http://schemas.microsoft.com/office/powerpoint/2010/main" val="4217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67" y="1556792"/>
            <a:ext cx="4283968" cy="321297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5877272"/>
            <a:ext cx="777686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Les meubles d’exposition étaient partiellement protégées.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331973" cy="324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84784"/>
            <a:ext cx="4187958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5804"/>
            <a:ext cx="4213300" cy="315997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41549" y="551723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PLS</a:t>
            </a:r>
            <a:r>
              <a:rPr lang="fr-FR" b="1" dirty="0" smtClean="0">
                <a:solidFill>
                  <a:srgbClr val="0070C0"/>
                </a:solidFill>
              </a:rPr>
              <a:t>: Présence de traces de moisissures au niveau de la partie inférieure des étagères.</a:t>
            </a:r>
          </a:p>
        </p:txBody>
      </p:sp>
    </p:spTree>
    <p:extLst>
      <p:ext uri="{BB962C8B-B14F-4D97-AF65-F5344CB8AC3E}">
        <p14:creationId xmlns:p14="http://schemas.microsoft.com/office/powerpoint/2010/main" val="275514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5292080" cy="396906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551" y="1196752"/>
            <a:ext cx="3597864" cy="479715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9512" y="5561856"/>
            <a:ext cx="4680520" cy="864096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PLS: </a:t>
            </a:r>
            <a:r>
              <a:rPr lang="fr-FR" sz="1600" b="1" dirty="0" smtClean="0">
                <a:solidFill>
                  <a:srgbClr val="0070C0"/>
                </a:solidFill>
              </a:rPr>
              <a:t>accumulation de déchets et de morceaux de fruits mer à l’intérieur des grilles des meubles d’exposition </a:t>
            </a:r>
            <a:r>
              <a:rPr lang="fr-FR" sz="1600" b="1" dirty="0" err="1" smtClean="0">
                <a:solidFill>
                  <a:srgbClr val="0070C0"/>
                </a:solidFill>
              </a:rPr>
              <a:t>négat</a:t>
            </a:r>
            <a:r>
              <a:rPr lang="fr-FR" sz="1600" b="1" dirty="0" smtClean="0">
                <a:solidFill>
                  <a:srgbClr val="0070C0"/>
                </a:solidFill>
              </a:rPr>
              <a:t> 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195736" y="2492896"/>
            <a:ext cx="1224136" cy="7200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6660232" y="2492896"/>
            <a:ext cx="547251" cy="13681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87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68" y="1484784"/>
            <a:ext cx="7312840" cy="419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8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jointures usées et </a:t>
            </a:r>
            <a:r>
              <a:rPr lang="fr-FR" b="1" dirty="0" err="1" smtClean="0">
                <a:solidFill>
                  <a:srgbClr val="0070C0"/>
                </a:solidFill>
              </a:rPr>
              <a:t>éffilés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272808" cy="439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66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0070C0"/>
                </a:solidFill>
              </a:rPr>
              <a:t>Réserve boulangerie: La porte d’entrée de MP n’est pas étanche</a:t>
            </a:r>
          </a:p>
          <a:p>
            <a:r>
              <a:rPr lang="fr-FR" sz="1600" b="1" dirty="0" smtClean="0">
                <a:solidFill>
                  <a:srgbClr val="0070C0"/>
                </a:solidFill>
              </a:rPr>
              <a:t>Les murs à coté de la porte de sortie sont crevassés à plusieurs endroits.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53" y="1412776"/>
            <a:ext cx="3375016" cy="443711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412776"/>
            <a:ext cx="4176608" cy="437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733146" y="6061048"/>
            <a:ext cx="7604528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Boulangerie: Présence de cafards germaniques et de cadavres de blattes dans le laboratoire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53" r="15"/>
          <a:stretch/>
        </p:blipFill>
        <p:spPr>
          <a:xfrm>
            <a:off x="539552" y="1324248"/>
            <a:ext cx="3672408" cy="239278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b="42" r="85"/>
          <a:stretch/>
        </p:blipFill>
        <p:spPr>
          <a:xfrm>
            <a:off x="4572000" y="1324248"/>
            <a:ext cx="4048497" cy="239278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r="92"/>
          <a:stretch/>
        </p:blipFill>
        <p:spPr>
          <a:xfrm>
            <a:off x="2411760" y="3861048"/>
            <a:ext cx="4176464" cy="202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5254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3635896" y="5013176"/>
            <a:ext cx="511256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de rouille au niveau des supports des machines fabriques de glaces.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Accumulation de givre au niveau de la machine à glaces.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85" y="1322449"/>
            <a:ext cx="3803915" cy="285293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45" y="1274226"/>
            <a:ext cx="3932510" cy="294938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93" y="4223609"/>
            <a:ext cx="3251853" cy="2438890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5004048" y="2564904"/>
            <a:ext cx="2376264" cy="7920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3347864" y="1698287"/>
            <a:ext cx="576064" cy="65059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La brosse de nettoyage du laminoir est usée.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46090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8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La vitre des viennoiseries est brisée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731688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36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949280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Absence de la mention d’amande dans la liste des ingrédients des Chocolatine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618" y="1425272"/>
            <a:ext cx="6800850" cy="43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949280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La liste des ingrédients des pains ‘</a:t>
            </a:r>
            <a:r>
              <a:rPr lang="fr-FR" b="1" dirty="0" err="1" smtClean="0">
                <a:solidFill>
                  <a:srgbClr val="0070C0"/>
                </a:solidFill>
              </a:rPr>
              <a:t>déjeunette</a:t>
            </a:r>
            <a:r>
              <a:rPr lang="fr-FR" b="1" dirty="0" smtClean="0">
                <a:solidFill>
                  <a:srgbClr val="0070C0"/>
                </a:solidFill>
              </a:rPr>
              <a:t> complet sans sel’ n’est pas clair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84784"/>
            <a:ext cx="712879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933980" y="587727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Boulangerie: Désignation du beurre dans le pain rond à l’abricot dépourvu de beurre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80" y="1412776"/>
            <a:ext cx="731042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La liste des ingrédients de l’étiquette UHD des </a:t>
            </a:r>
            <a:r>
              <a:rPr lang="fr-FR" b="1" dirty="0" err="1" smtClean="0">
                <a:solidFill>
                  <a:srgbClr val="0070C0"/>
                </a:solidFill>
              </a:rPr>
              <a:t>kaak</a:t>
            </a:r>
            <a:r>
              <a:rPr lang="fr-FR" b="1" dirty="0" smtClean="0">
                <a:solidFill>
                  <a:srgbClr val="0070C0"/>
                </a:solidFill>
              </a:rPr>
              <a:t> aux sésames ne coïncide pas avec celle du fournisseur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412776"/>
            <a:ext cx="705678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5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Les DF et DLC des étiquettes des </a:t>
            </a:r>
            <a:r>
              <a:rPr lang="fr-FR" b="1" dirty="0" err="1" smtClean="0">
                <a:solidFill>
                  <a:srgbClr val="0070C0"/>
                </a:solidFill>
              </a:rPr>
              <a:t>Bsissa</a:t>
            </a:r>
            <a:r>
              <a:rPr lang="fr-FR" b="1" dirty="0" smtClean="0">
                <a:solidFill>
                  <a:srgbClr val="0070C0"/>
                </a:solidFill>
              </a:rPr>
              <a:t> ‘</a:t>
            </a:r>
            <a:r>
              <a:rPr lang="fr-FR" b="1" dirty="0" err="1" smtClean="0">
                <a:solidFill>
                  <a:srgbClr val="0070C0"/>
                </a:solidFill>
              </a:rPr>
              <a:t>P’ti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Dej</a:t>
            </a:r>
            <a:r>
              <a:rPr lang="fr-FR" b="1" dirty="0" smtClean="0">
                <a:solidFill>
                  <a:srgbClr val="0070C0"/>
                </a:solidFill>
              </a:rPr>
              <a:t>’ sont effacées et/ ou illisibles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0768"/>
            <a:ext cx="3888432" cy="450912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340768"/>
            <a:ext cx="4464496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Pâtisserie: Etat de salissure avancée sous les meubles d’exposition de la pâtisserie orientale</a:t>
            </a:r>
          </a:p>
        </p:txBody>
      </p:sp>
      <p:pic>
        <p:nvPicPr>
          <p:cNvPr id="1026" name="Picture 2" descr="https://scontent.ftun2-1.fna.fbcdn.net/v/t1.15752-9/42555314_317796682354728_7689702115249225728_n.jpg?_nc_cat=107&amp;oh=defd2fefb79557114e1e57d9020617ed&amp;oe=5C178DF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108974" cy="433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2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5949280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la zone des produits non conformes (épicerie) n’est pas isolée et identifiée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12776"/>
            <a:ext cx="3960440" cy="421196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44" y="1412776"/>
            <a:ext cx="4355900" cy="42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</a:t>
            </a:r>
            <a:r>
              <a:rPr lang="fr-FR" b="1" dirty="0" smtClean="0">
                <a:solidFill>
                  <a:srgbClr val="0070C0"/>
                </a:solidFill>
              </a:rPr>
              <a:t>stockage des préparations pour nourrissons à coté des denrées alimentaires pour animaux</a:t>
            </a:r>
            <a:endParaRPr lang="fr-FR" b="1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84784"/>
            <a:ext cx="7272808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85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33872" y="4941168"/>
            <a:ext cx="4104456" cy="156966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sz="1600" u="sng">
                <a:solidFill>
                  <a:srgbClr val="0070C0"/>
                </a:solidFill>
              </a:rPr>
              <a:t>CF Poissonnerie:  </a:t>
            </a:r>
            <a:r>
              <a:rPr b="1" dirty="0" lang="fr-FR" smtClean="0" sz="1600">
                <a:solidFill>
                  <a:srgbClr val="0070C0"/>
                </a:solidFill>
              </a:rPr>
              <a:t>L’une des grilles de l’évaporateur était démontée, avec présence de moisissures et de traces de rouille. De plus, le tuyau relié à l’évaporateur était rompu avec égouttage à ce niveau.</a:t>
            </a:r>
            <a:endParaRPr b="1" dirty="0" lang="fr-FR" smtClean="0" sz="1600" u="sng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r="36"/>
          <a:stretch/>
        </p:blipFill>
        <p:spPr>
          <a:xfrm>
            <a:off x="395536" y="1340768"/>
            <a:ext cx="3888432" cy="18722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98" y="1298950"/>
            <a:ext cx="4007430" cy="300557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cstate="email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07" y="3639344"/>
            <a:ext cx="3938624" cy="2953968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-468560" y="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2123728" y="4304522"/>
            <a:ext cx="956769" cy="186078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3203848" y="1844824"/>
            <a:ext cx="720080" cy="432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Réserve PGC: les postes d’</a:t>
            </a:r>
            <a:r>
              <a:rPr lang="fr-FR" b="1" dirty="0" err="1" smtClean="0">
                <a:solidFill>
                  <a:srgbClr val="0070C0"/>
                </a:solidFill>
              </a:rPr>
              <a:t>appâtage</a:t>
            </a:r>
            <a:r>
              <a:rPr lang="fr-FR" b="1" dirty="0" smtClean="0">
                <a:solidFill>
                  <a:srgbClr val="0070C0"/>
                </a:solidFill>
              </a:rPr>
              <a:t> sont décollés, défoncés et non protégés.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3558406" cy="432048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92168"/>
            <a:ext cx="4264521" cy="434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6093296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Sanitaires femmes: le dispositif de savon liquide est démonté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12776"/>
            <a:ext cx="70567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3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end 29 juin\HEND\uhd\carrefour\2018\2018\sept 18\IMG_20180921_112050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528392" cy="470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86048" y="5988214"/>
            <a:ext cx="733431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manque de pistolet au niveau de la centrale de nettoyage de volaille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 et volailles LS</a:t>
            </a:r>
          </a:p>
        </p:txBody>
      </p:sp>
      <p:pic>
        <p:nvPicPr>
          <p:cNvPr id="5" name="Picture 2" descr="D:\hend 29 juin\HEND\uhd\carrefour\2018\2018\sept 18\IMG_20180921_084833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526581" cy="4702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8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end 29 juin\HEND\uhd\carrefour\2018\2018\sept 18\IMG_20180921_091126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11760" y="548680"/>
            <a:ext cx="4320480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7627573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Boucherie: nom du produit illisible sur les étiquettes balance</a:t>
            </a:r>
          </a:p>
        </p:txBody>
      </p:sp>
    </p:spTree>
    <p:extLst>
      <p:ext uri="{BB962C8B-B14F-4D97-AF65-F5344CB8AC3E}">
        <p14:creationId xmlns:p14="http://schemas.microsoft.com/office/powerpoint/2010/main" val="6517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 descr="D:\hend 29 juin\HEND\uhd\carrefour\2018\2018\sept 18\IMG_20180921_112017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75757" y="559989"/>
            <a:ext cx="4536504" cy="604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76275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Volailles </a:t>
            </a:r>
            <a:r>
              <a:rPr lang="fr-FR" b="1" dirty="0" err="1" smtClean="0">
                <a:solidFill>
                  <a:srgbClr val="0070C0"/>
                </a:solidFill>
              </a:rPr>
              <a:t>trad</a:t>
            </a:r>
            <a:r>
              <a:rPr lang="fr-FR" b="1" dirty="0" smtClean="0">
                <a:solidFill>
                  <a:srgbClr val="0070C0"/>
                </a:solidFill>
              </a:rPr>
              <a:t>: revêtement du sol écaillé au niveau de l’entrée de la chambre froide  </a:t>
            </a:r>
          </a:p>
        </p:txBody>
      </p:sp>
    </p:spTree>
    <p:extLst>
      <p:ext uri="{BB962C8B-B14F-4D97-AF65-F5344CB8AC3E}">
        <p14:creationId xmlns:p14="http://schemas.microsoft.com/office/powerpoint/2010/main" val="16618287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end 29 juin\HEND\uhd\carrefour\2018\2018\sept 18\IMG_20180921_095616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95177"/>
            <a:ext cx="3382565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76275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carrelage  du sol écaillé et cassé cumulant les déchets de charcuterie et fromages</a:t>
            </a:r>
          </a:p>
        </p:txBody>
      </p:sp>
    </p:spTree>
    <p:extLst>
      <p:ext uri="{BB962C8B-B14F-4D97-AF65-F5344CB8AC3E}">
        <p14:creationId xmlns:p14="http://schemas.microsoft.com/office/powerpoint/2010/main" val="12984556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end 29 juin\HEND\uhd\carrefour\2018\2018\sept 18\IMG_20180921_101423 (Petit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6013449" cy="451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11560" y="5805264"/>
            <a:ext cx="76275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Fromages: manque de DLC sur l’étiquette balance de bâton de berger</a:t>
            </a:r>
          </a:p>
        </p:txBody>
      </p:sp>
      <p:sp>
        <p:nvSpPr>
          <p:cNvPr id="3" name="Ellipse 2"/>
          <p:cNvSpPr/>
          <p:nvPr/>
        </p:nvSpPr>
        <p:spPr>
          <a:xfrm>
            <a:off x="5436096" y="3068960"/>
            <a:ext cx="1800200" cy="864096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2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170" name="Picture 2" descr="D:\hend 29 juin\HEND\uhd\carrefour\2018\2018\sept 18\IMG_20180921_113234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3384376" cy="451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hend 29 juin\HEND\uhd\carrefour\2018\2018\sept 18\IMG_20180921_113212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340237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11560" y="5805264"/>
            <a:ext cx="7627573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l’impression du numéro de lot est incomplète sur l’étiquette de haricot trempé et ail persil haché</a:t>
            </a:r>
          </a:p>
        </p:txBody>
      </p:sp>
      <p:sp>
        <p:nvSpPr>
          <p:cNvPr id="3" name="Ellipse 2"/>
          <p:cNvSpPr/>
          <p:nvPr/>
        </p:nvSpPr>
        <p:spPr>
          <a:xfrm>
            <a:off x="2699792" y="4725144"/>
            <a:ext cx="1314146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6372200" y="4725144"/>
            <a:ext cx="1314146" cy="64807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8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195" name="Picture 3" descr="D:\hend 29 juin\HEND\uhd\carrefour\2018\2018\sept 18\IMG_20180921_113949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02" y="1857858"/>
            <a:ext cx="4792464" cy="3594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hend 29 juin\HEND\uhd\carrefour\2018\2018\sept 18\IMG_20180921_114003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325910"/>
            <a:ext cx="4148269" cy="311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205908" y="4543680"/>
            <a:ext cx="4393265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étiquetage non conforme par rapport à la réglementation en vigueur des produits BIO emballés par le  fournisseur ben </a:t>
            </a:r>
            <a:r>
              <a:rPr lang="fr-FR" b="1" dirty="0" err="1" smtClean="0">
                <a:solidFill>
                  <a:srgbClr val="0070C0"/>
                </a:solidFill>
              </a:rPr>
              <a:t>ammar</a:t>
            </a:r>
            <a:r>
              <a:rPr lang="fr-FR" b="1" dirty="0" smtClean="0">
                <a:solidFill>
                  <a:srgbClr val="0070C0"/>
                </a:solidFill>
              </a:rPr>
              <a:t> (absence de DF, DLC, lot, etc…….)</a:t>
            </a:r>
          </a:p>
        </p:txBody>
      </p:sp>
    </p:spTree>
    <p:extLst>
      <p:ext uri="{BB962C8B-B14F-4D97-AF65-F5344CB8AC3E}">
        <p14:creationId xmlns:p14="http://schemas.microsoft.com/office/powerpoint/2010/main" val="14071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1266" name="Picture 2" descr="D:\hend 29 juin\HEND\uhd\carrefour\2018\2018\sept 18\IMG_20180921_115641 (Petit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607" y="1287445"/>
            <a:ext cx="4295566" cy="322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hend 29 juin\HEND\uhd\carrefour\2018\2018\sept 18\IMG_20180921_115627 (Petit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2370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868722" y="4543680"/>
            <a:ext cx="3730451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les caisses de menthe fraiche portant plusieurs traces de sables</a:t>
            </a:r>
          </a:p>
        </p:txBody>
      </p:sp>
    </p:spTree>
    <p:extLst>
      <p:ext uri="{BB962C8B-B14F-4D97-AF65-F5344CB8AC3E}">
        <p14:creationId xmlns:p14="http://schemas.microsoft.com/office/powerpoint/2010/main" val="1789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3"/>
          <p:cNvSpPr txBox="1"/>
          <p:nvPr/>
        </p:nvSpPr>
        <p:spPr>
          <a:xfrm>
            <a:off x="927522" y="573325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Poissonnerie: </a:t>
            </a:r>
            <a:r>
              <a:rPr lang="fr-FR" b="1" dirty="0" smtClean="0">
                <a:solidFill>
                  <a:srgbClr val="0070C0"/>
                </a:solidFill>
              </a:rPr>
              <a:t>Présence d’une ouverture au niveau du plafond, au dessus de la fabrique de glace, qu’il est nécessaire de colmater car source potentielle de nuisibles.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889" y="980728"/>
            <a:ext cx="6084168" cy="4563126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>
            <a:off x="3563888" y="2708920"/>
            <a:ext cx="360040" cy="5533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4014192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25752" y="2973446"/>
            <a:ext cx="390668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au niveau de stand la poubelle ouverte et dégageant plusieurs moustiques tout autour</a:t>
            </a:r>
          </a:p>
        </p:txBody>
      </p:sp>
    </p:spTree>
    <p:extLst>
      <p:ext uri="{BB962C8B-B14F-4D97-AF65-F5344CB8AC3E}">
        <p14:creationId xmlns:p14="http://schemas.microsoft.com/office/powerpoint/2010/main" val="12404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1508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lave mains à ouverture manuelle / prévoir le changement du robinet existant par un autre en infra rouge.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492" y="1556792"/>
            <a:ext cx="7072081" cy="3979017"/>
          </a:xfrm>
        </p:spPr>
      </p:pic>
    </p:spTree>
    <p:extLst>
      <p:ext uri="{BB962C8B-B14F-4D97-AF65-F5344CB8AC3E}">
        <p14:creationId xmlns:p14="http://schemas.microsoft.com/office/powerpoint/2010/main" val="1079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9752" y="548680"/>
            <a:ext cx="4320480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815082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Fraiche découpe: manque de cache évaporateur au niveau du labo</a:t>
            </a:r>
          </a:p>
        </p:txBody>
      </p:sp>
    </p:spTree>
    <p:extLst>
      <p:ext uri="{BB962C8B-B14F-4D97-AF65-F5344CB8AC3E}">
        <p14:creationId xmlns:p14="http://schemas.microsoft.com/office/powerpoint/2010/main" val="22757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2303" y="138057"/>
            <a:ext cx="4623978" cy="61653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733256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Poissonnerie: </a:t>
            </a:r>
            <a:r>
              <a:rPr lang="fr-FR" b="1" dirty="0" smtClean="0">
                <a:solidFill>
                  <a:srgbClr val="0070C0"/>
                </a:solidFill>
              </a:rPr>
              <a:t>L’enregistrement des autocontrôles révèle une élévation des températures de la CF positive : des valeurs de l’ordre de 8 à 10°C. 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3921899" cy="52291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88024" y="5348733"/>
            <a:ext cx="4104456" cy="107721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Stand d’exposition poissonnerie: </a:t>
            </a:r>
            <a:r>
              <a:rPr lang="fr-FR" sz="1600" b="1" dirty="0" smtClean="0">
                <a:solidFill>
                  <a:srgbClr val="0070C0"/>
                </a:solidFill>
              </a:rPr>
              <a:t>La poubelle n’est pas complétement protégée, puisque le carreau du couvercle était démonté.</a:t>
            </a:r>
            <a:endParaRPr lang="fr-FR" sz="1600" b="1" u="sng" dirty="0" smtClean="0">
              <a:solidFill>
                <a:srgbClr val="0070C0"/>
              </a:solidFill>
            </a:endParaRPr>
          </a:p>
        </p:txBody>
      </p:sp>
      <p:sp>
        <p:nvSpPr>
          <p:cNvPr id="2" name="Ellipse 1"/>
          <p:cNvSpPr/>
          <p:nvPr/>
        </p:nvSpPr>
        <p:spPr>
          <a:xfrm>
            <a:off x="1331640" y="2132856"/>
            <a:ext cx="1512168" cy="10801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4"/>
          <a:stretch/>
        </p:blipFill>
        <p:spPr>
          <a:xfrm>
            <a:off x="18756" y="1556792"/>
            <a:ext cx="4539279" cy="2160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cstate="email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61" y="1448780"/>
            <a:ext cx="4412016" cy="33090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Poissonnerie</a:t>
            </a:r>
            <a:r>
              <a:rPr b="1" dirty="0" lang="fr-FR" smtClean="0">
                <a:solidFill>
                  <a:srgbClr val="0070C0"/>
                </a:solidFill>
              </a:rPr>
              <a:t>: Le meuble d’exposition des barquettes n’était pas dans un état de propreté satisfaisante et usé.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5220072" y="1196752"/>
            <a:ext cx="864096" cy="10801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4769601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5832648" cy="437448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5805264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Stand d’exposition poissonnerie</a:t>
            </a:r>
            <a:r>
              <a:rPr lang="fr-FR" b="1" dirty="0" smtClean="0">
                <a:solidFill>
                  <a:srgbClr val="0070C0"/>
                </a:solidFill>
              </a:rPr>
              <a:t>: L’un des DEIV n’était pas fonctionnel.</a:t>
            </a:r>
          </a:p>
        </p:txBody>
      </p:sp>
    </p:spTree>
    <p:extLst>
      <p:ext uri="{BB962C8B-B14F-4D97-AF65-F5344CB8AC3E}">
        <p14:creationId xmlns:p14="http://schemas.microsoft.com/office/powerpoint/2010/main" val="88884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6595" y="1134930"/>
            <a:ext cx="2883361" cy="38444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41834" y="898430"/>
            <a:ext cx="3086076" cy="41147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27584" y="566124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Poissonnerie</a:t>
            </a:r>
            <a:r>
              <a:rPr lang="fr-FR" b="1" dirty="0" smtClean="0">
                <a:solidFill>
                  <a:srgbClr val="0070C0"/>
                </a:solidFill>
              </a:rPr>
              <a:t>: Présence d’un double étiquetage au niveau de certains sachets de produits de mer congelés.</a:t>
            </a:r>
          </a:p>
        </p:txBody>
      </p:sp>
      <p:sp>
        <p:nvSpPr>
          <p:cNvPr id="2" name="Ellipse 1"/>
          <p:cNvSpPr/>
          <p:nvPr/>
        </p:nvSpPr>
        <p:spPr>
          <a:xfrm>
            <a:off x="5001431" y="2955814"/>
            <a:ext cx="3672408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195736" y="2636912"/>
            <a:ext cx="936104" cy="31890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96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18048</TotalTime>
  <Words>728</Words>
  <Application>Microsoft Office PowerPoint</Application>
  <PresentationFormat>Affichage à l'écran (4:3)</PresentationFormat>
  <Paragraphs>49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Quali-Consult</cp:lastModifiedBy>
  <cp:revision>360</cp:revision>
  <cp:lastPrinted>2016-02-08T19:41:58Z</cp:lastPrinted>
  <dcterms:created xsi:type="dcterms:W3CDTF">2014-03-07T09:21:22Z</dcterms:created>
  <dcterms:modified xsi:type="dcterms:W3CDTF">2018-10-01T10:22:34Z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1844985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