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68" r:id="rId2"/>
    <p:sldId id="314" r:id="rId3"/>
    <p:sldId id="346" r:id="rId4"/>
    <p:sldId id="284" r:id="rId5"/>
    <p:sldId id="335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29/06/2018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29/06/2018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91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 La </a:t>
            </a:r>
            <a:r>
              <a:rPr lang="fr-FR" altLang="fr-FR" kern="0" dirty="0" err="1" smtClean="0"/>
              <a:t>Marsa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9533" y="5769676"/>
            <a:ext cx="17956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11 juin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5090" y="5515759"/>
            <a:ext cx="255871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705228" cy="4335249"/>
          </a:xfrm>
        </p:spPr>
      </p:pic>
      <p:sp>
        <p:nvSpPr>
          <p:cNvPr id="4" name="ZoneTexte 3"/>
          <p:cNvSpPr txBox="1"/>
          <p:nvPr/>
        </p:nvSpPr>
        <p:spPr>
          <a:xfrm>
            <a:off x="841548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Rayon PLS: Décollement du revêtement du sol de la chambre froide yaourt.</a:t>
            </a:r>
          </a:p>
        </p:txBody>
      </p:sp>
    </p:spTree>
    <p:extLst>
      <p:ext uri="{BB962C8B-B14F-4D97-AF65-F5344CB8AC3E}">
        <p14:creationId xmlns:p14="http://schemas.microsoft.com/office/powerpoint/2010/main" val="35826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3"/>
          <p:cNvSpPr txBox="1"/>
          <p:nvPr/>
        </p:nvSpPr>
        <p:spPr>
          <a:xfrm>
            <a:off x="841548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Rayon PGC: Renforcer les opérations de nettoyage du linéaire conserve.</a:t>
            </a:r>
          </a:p>
        </p:txBody>
      </p:sp>
    </p:spTree>
    <p:extLst>
      <p:ext uri="{BB962C8B-B14F-4D97-AF65-F5344CB8AC3E}">
        <p14:creationId xmlns:p14="http://schemas.microsoft.com/office/powerpoint/2010/main" val="21588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2" y="1412776"/>
            <a:ext cx="7417196" cy="4173191"/>
          </a:xfrm>
        </p:spPr>
      </p:pic>
      <p:sp>
        <p:nvSpPr>
          <p:cNvPr id="4" name="ZoneTexte 3"/>
          <p:cNvSpPr txBox="1"/>
          <p:nvPr/>
        </p:nvSpPr>
        <p:spPr>
          <a:xfrm>
            <a:off x="797486" y="5805264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Rayon PLS: mention obligatoire d’étiquetage (composition) rayées par le fournisseur (lot 05/2018 </a:t>
            </a:r>
            <a:r>
              <a:rPr lang="fr-FR" b="1" dirty="0" err="1" smtClean="0">
                <a:solidFill>
                  <a:srgbClr val="0070C0"/>
                </a:solidFill>
              </a:rPr>
              <a:t>Hrouss</a:t>
            </a:r>
            <a:r>
              <a:rPr lang="fr-FR" b="1" dirty="0" smtClean="0">
                <a:solidFill>
                  <a:srgbClr val="0070C0"/>
                </a:solidFill>
              </a:rPr>
              <a:t> 200 g épices et saveur ).</a:t>
            </a:r>
          </a:p>
        </p:txBody>
      </p:sp>
    </p:spTree>
    <p:extLst>
      <p:ext uri="{BB962C8B-B14F-4D97-AF65-F5344CB8AC3E}">
        <p14:creationId xmlns:p14="http://schemas.microsoft.com/office/powerpoint/2010/main" val="17019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11996" cy="4339057"/>
          </a:xfrm>
        </p:spPr>
      </p:pic>
      <p:sp>
        <p:nvSpPr>
          <p:cNvPr id="4" name="ZoneTexte 3"/>
          <p:cNvSpPr txBox="1"/>
          <p:nvPr/>
        </p:nvSpPr>
        <p:spPr>
          <a:xfrm>
            <a:off x="797486" y="580526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Rayon Fromage / Charcuterie: Revoir l’état du sol de la chambre froide fromage.</a:t>
            </a:r>
          </a:p>
        </p:txBody>
      </p:sp>
    </p:spTree>
    <p:extLst>
      <p:ext uri="{BB962C8B-B14F-4D97-AF65-F5344CB8AC3E}">
        <p14:creationId xmlns:p14="http://schemas.microsoft.com/office/powerpoint/2010/main" val="31627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7685" y="162719"/>
            <a:ext cx="3955082" cy="7031260"/>
          </a:xfrm>
        </p:spPr>
      </p:pic>
      <p:sp>
        <p:nvSpPr>
          <p:cNvPr id="4" name="ZoneTexte 3"/>
          <p:cNvSpPr txBox="1"/>
          <p:nvPr/>
        </p:nvSpPr>
        <p:spPr>
          <a:xfrm>
            <a:off x="797486" y="580526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Rayon Boulangerie: Condamner cette rigole d’évacuation des eaux usées.</a:t>
            </a:r>
          </a:p>
        </p:txBody>
      </p:sp>
    </p:spTree>
    <p:extLst>
      <p:ext uri="{BB962C8B-B14F-4D97-AF65-F5344CB8AC3E}">
        <p14:creationId xmlns:p14="http://schemas.microsoft.com/office/powerpoint/2010/main" val="28542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2968971" cy="5278173"/>
          </a:xfrm>
        </p:spPr>
      </p:pic>
      <p:sp>
        <p:nvSpPr>
          <p:cNvPr id="4" name="ZoneTexte 3"/>
          <p:cNvSpPr txBox="1"/>
          <p:nvPr/>
        </p:nvSpPr>
        <p:spPr>
          <a:xfrm>
            <a:off x="755576" y="3068960"/>
            <a:ext cx="363049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Colmater les trous et les brèches au niveau du mur.</a:t>
            </a:r>
          </a:p>
        </p:txBody>
      </p:sp>
    </p:spTree>
    <p:extLst>
      <p:ext uri="{BB962C8B-B14F-4D97-AF65-F5344CB8AC3E}">
        <p14:creationId xmlns:p14="http://schemas.microsoft.com/office/powerpoint/2010/main" val="27106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11996" cy="4339057"/>
          </a:xfrm>
        </p:spPr>
      </p:pic>
      <p:sp>
        <p:nvSpPr>
          <p:cNvPr id="4" name="ZoneTexte 3"/>
          <p:cNvSpPr txBox="1"/>
          <p:nvPr/>
        </p:nvSpPr>
        <p:spPr>
          <a:xfrm>
            <a:off x="809115" y="5881448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Sol </a:t>
            </a:r>
            <a:r>
              <a:rPr lang="fr-FR" b="1" dirty="0" err="1" smtClean="0">
                <a:solidFill>
                  <a:srgbClr val="0070C0"/>
                </a:solidFill>
              </a:rPr>
              <a:t>creavassé</a:t>
            </a:r>
            <a:r>
              <a:rPr lang="fr-FR" b="1" dirty="0" smtClean="0">
                <a:solidFill>
                  <a:srgbClr val="0070C0"/>
                </a:solidFill>
              </a:rPr>
              <a:t> à l’entrée des chambres de pousse.</a:t>
            </a:r>
          </a:p>
        </p:txBody>
      </p:sp>
    </p:spTree>
    <p:extLst>
      <p:ext uri="{BB962C8B-B14F-4D97-AF65-F5344CB8AC3E}">
        <p14:creationId xmlns:p14="http://schemas.microsoft.com/office/powerpoint/2010/main" val="29054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00064" cy="4051025"/>
          </a:xfrm>
        </p:spPr>
      </p:pic>
      <p:sp>
        <p:nvSpPr>
          <p:cNvPr id="4" name="ZoneTexte 3"/>
          <p:cNvSpPr txBox="1"/>
          <p:nvPr/>
        </p:nvSpPr>
        <p:spPr>
          <a:xfrm>
            <a:off x="797486" y="580526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 / viennoiserie: Emplacement inadéquat du lave mains (contamination des viennoiseries en cours d’emballage).</a:t>
            </a:r>
          </a:p>
        </p:txBody>
      </p:sp>
    </p:spTree>
    <p:extLst>
      <p:ext uri="{BB962C8B-B14F-4D97-AF65-F5344CB8AC3E}">
        <p14:creationId xmlns:p14="http://schemas.microsoft.com/office/powerpoint/2010/main" val="38451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328047" cy="4123033"/>
          </a:xfrm>
        </p:spPr>
      </p:pic>
    </p:spTree>
    <p:extLst>
      <p:ext uri="{BB962C8B-B14F-4D97-AF65-F5344CB8AC3E}">
        <p14:creationId xmlns:p14="http://schemas.microsoft.com/office/powerpoint/2010/main" val="39702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328047" cy="4123033"/>
          </a:xfrm>
        </p:spPr>
      </p:pic>
      <p:sp>
        <p:nvSpPr>
          <p:cNvPr id="4" name="ZoneTexte 3"/>
          <p:cNvSpPr txBox="1"/>
          <p:nvPr/>
        </p:nvSpPr>
        <p:spPr>
          <a:xfrm>
            <a:off x="797486" y="5805264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Viennoiserie: réparer la poignée de la chambre froide.</a:t>
            </a:r>
          </a:p>
        </p:txBody>
      </p:sp>
    </p:spTree>
    <p:extLst>
      <p:ext uri="{BB962C8B-B14F-4D97-AF65-F5344CB8AC3E}">
        <p14:creationId xmlns:p14="http://schemas.microsoft.com/office/powerpoint/2010/main" val="8705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Poissonnerie:</a:t>
            </a:r>
            <a:r>
              <a:rPr lang="fr-FR" sz="1600" b="1" dirty="0" smtClean="0">
                <a:solidFill>
                  <a:srgbClr val="0070C0"/>
                </a:solidFill>
              </a:rPr>
              <a:t>  Prévoir une armoire fermant à clef pour l’entreposage des produits de nettoyage.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77" y="1484784"/>
            <a:ext cx="7259642" cy="40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2896963" cy="5150158"/>
          </a:xfrm>
        </p:spPr>
      </p:pic>
      <p:sp>
        <p:nvSpPr>
          <p:cNvPr id="4" name="ZoneTexte 3"/>
          <p:cNvSpPr txBox="1"/>
          <p:nvPr/>
        </p:nvSpPr>
        <p:spPr>
          <a:xfrm>
            <a:off x="827584" y="3645024"/>
            <a:ext cx="413455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Viennoiserie: joint de la porte de la chambre froide est décollé.</a:t>
            </a:r>
          </a:p>
        </p:txBody>
      </p:sp>
    </p:spTree>
    <p:extLst>
      <p:ext uri="{BB962C8B-B14F-4D97-AF65-F5344CB8AC3E}">
        <p14:creationId xmlns:p14="http://schemas.microsoft.com/office/powerpoint/2010/main" val="21949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072081" cy="3979017"/>
          </a:xfrm>
        </p:spPr>
      </p:pic>
      <p:sp>
        <p:nvSpPr>
          <p:cNvPr id="6" name="ZoneTexte 3"/>
          <p:cNvSpPr txBox="1"/>
          <p:nvPr/>
        </p:nvSpPr>
        <p:spPr>
          <a:xfrm>
            <a:off x="797486" y="5805264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Pâtisserie: Tuyaux de la centrale de nettoyage sans pistolet.</a:t>
            </a:r>
          </a:p>
        </p:txBody>
      </p:sp>
    </p:spTree>
    <p:extLst>
      <p:ext uri="{BB962C8B-B14F-4D97-AF65-F5344CB8AC3E}">
        <p14:creationId xmlns:p14="http://schemas.microsoft.com/office/powerpoint/2010/main" val="42474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5656" y="908720"/>
            <a:ext cx="6048672" cy="45365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877272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Volaillerie /LS : </a:t>
            </a:r>
            <a:r>
              <a:rPr lang="fr-FR" b="1" dirty="0" smtClean="0">
                <a:solidFill>
                  <a:srgbClr val="0070C0"/>
                </a:solidFill>
              </a:rPr>
              <a:t>Présence d’une caisse de poulets aplatis mariné dépourvu d’identification.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3780"/>
            <a:ext cx="4668011" cy="35010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73780"/>
            <a:ext cx="3597864" cy="47971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5085184"/>
            <a:ext cx="424847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Volaillerie /LS : </a:t>
            </a:r>
            <a:r>
              <a:rPr lang="fr-FR" b="1" dirty="0" smtClean="0">
                <a:solidFill>
                  <a:srgbClr val="0070C0"/>
                </a:solidFill>
              </a:rPr>
              <a:t>Présence de traces de rouille au niveau du mur de la CF; de plus ,la jointure au niveau de la portière était démontée.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6804248" y="4143556"/>
            <a:ext cx="864096" cy="626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7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427984" cy="33209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427984" cy="33209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4015" y="5661248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LaboratoireVolaillerie /LS : </a:t>
            </a:r>
            <a:r>
              <a:rPr lang="fr-FR" b="1" dirty="0" smtClean="0">
                <a:solidFill>
                  <a:srgbClr val="0070C0"/>
                </a:solidFill>
              </a:rPr>
              <a:t>Présence de piqûres de moisissures au niveau des murs 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41107"/>
            <a:ext cx="3165816" cy="42210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3682" y="739046"/>
            <a:ext cx="3178285" cy="42377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6916" y="5949280"/>
            <a:ext cx="766294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Boucherie: 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Des morceaux de carrelages étaient démontés.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299942" cy="57332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44008" y="5301208"/>
            <a:ext cx="424847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Boucherie: </a:t>
            </a:r>
            <a:r>
              <a:rPr lang="fr-FR" b="1" dirty="0" smtClean="0">
                <a:solidFill>
                  <a:srgbClr val="0070C0"/>
                </a:solidFill>
              </a:rPr>
              <a:t>La durée de vie de J+6 de la carcasse était dépassée le jour de l’audit (11/06) puisque le date d’abattage était le 04/06 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956043" cy="37170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14" y="1124744"/>
            <a:ext cx="3867894" cy="51571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5517232"/>
            <a:ext cx="424847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Labo fabrication: </a:t>
            </a:r>
            <a:r>
              <a:rPr lang="fr-FR" b="1" dirty="0" smtClean="0">
                <a:solidFill>
                  <a:srgbClr val="0070C0"/>
                </a:solidFill>
              </a:rPr>
              <a:t>Présence de piqûres de moisissures au niveau de l’évaporateur et au niveau des murs.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619323" y="1340768"/>
            <a:ext cx="504056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7020272" y="3501008"/>
            <a:ext cx="1728192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470356" cy="33527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94" y="1455668"/>
            <a:ext cx="4355976" cy="326698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5589240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Stand Boucherie </a:t>
            </a:r>
            <a:r>
              <a:rPr lang="fr-FR" b="1" u="sng" dirty="0" err="1" smtClean="0">
                <a:solidFill>
                  <a:srgbClr val="0070C0"/>
                </a:solidFill>
              </a:rPr>
              <a:t>Trad</a:t>
            </a:r>
            <a:r>
              <a:rPr lang="fr-FR" b="1" u="sng" dirty="0" smtClean="0">
                <a:solidFill>
                  <a:srgbClr val="0070C0"/>
                </a:solidFill>
              </a:rPr>
              <a:t> : </a:t>
            </a:r>
            <a:r>
              <a:rPr lang="fr-FR" b="1" dirty="0" smtClean="0">
                <a:solidFill>
                  <a:srgbClr val="0070C0"/>
                </a:solidFill>
              </a:rPr>
              <a:t>Nécessité de rabotage des planches de découpe.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/>
          <a:stretch/>
        </p:blipFill>
        <p:spPr>
          <a:xfrm rot="10800000">
            <a:off x="86048" y="836712"/>
            <a:ext cx="4478035" cy="30132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/>
          <a:stretch/>
        </p:blipFill>
        <p:spPr>
          <a:xfrm rot="16200000">
            <a:off x="940478" y="3160362"/>
            <a:ext cx="2769178" cy="43924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44008" y="5301208"/>
            <a:ext cx="424847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Linéaire LS Boucherie: </a:t>
            </a:r>
            <a:r>
              <a:rPr lang="fr-FR" b="1" dirty="0" smtClean="0">
                <a:solidFill>
                  <a:srgbClr val="0070C0"/>
                </a:solidFill>
              </a:rPr>
              <a:t>Quelques mentions au niveau des étiquettes étaient effacées : ingrédients ,date d’emballage.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28822" y="1556792"/>
            <a:ext cx="2196243" cy="786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547664" y="5157192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6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6" y="5805264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Fromage charcuterie: </a:t>
            </a:r>
            <a:r>
              <a:rPr lang="fr-FR" b="1" dirty="0">
                <a:solidFill>
                  <a:srgbClr val="0070C0"/>
                </a:solidFill>
              </a:rPr>
              <a:t>La vérification à la thermosonde des températures d’ambiance des chambres froides et des meubles LS n’est pas réalisée courant mai 2018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9" y="1412776"/>
            <a:ext cx="7236296" cy="407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7" b="19"/>
          <a:stretch/>
        </p:blipFill>
        <p:spPr>
          <a:xfrm rot="10800000">
            <a:off x="827583" y="1340768"/>
            <a:ext cx="7906943" cy="33123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06666" y="5482099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Linéaire Boucherie LS:</a:t>
            </a:r>
            <a:r>
              <a:rPr lang="fr-FR" b="1" dirty="0" smtClean="0">
                <a:solidFill>
                  <a:srgbClr val="0070C0"/>
                </a:solidFill>
              </a:rPr>
              <a:t> La liste d’ingrédients mentionnait la présence de poitrine de mouton ,pour l’article Merguez de bœuf.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491880" y="2492896"/>
            <a:ext cx="165618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0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688632" cy="426647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76531" y="5661248"/>
            <a:ext cx="766294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Laboratoire Boucherie LS: </a:t>
            </a:r>
            <a:r>
              <a:rPr lang="fr-FR" b="1" dirty="0" smtClean="0">
                <a:solidFill>
                  <a:srgbClr val="0070C0"/>
                </a:solidFill>
              </a:rPr>
              <a:t>Entreposage de cartons contenant des emballages en dessus de l’armoire à l’entrée du laboratoire de découpe.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5200" y="273072"/>
            <a:ext cx="4245936" cy="56612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589240"/>
            <a:ext cx="766294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Stand Volaillerie Chahia: </a:t>
            </a:r>
            <a:r>
              <a:rPr lang="fr-FR" b="1" dirty="0" smtClean="0">
                <a:solidFill>
                  <a:srgbClr val="0070C0"/>
                </a:solidFill>
              </a:rPr>
              <a:t>L’enregistrement du relevé mensuel des températures des chambres froides et des meubles ,n’a pas été effectué pour le mois de Mai.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4" t="45269" r="5335" b="38469"/>
          <a:stretch/>
        </p:blipFill>
        <p:spPr>
          <a:xfrm rot="16200000">
            <a:off x="7374034" y="1235643"/>
            <a:ext cx="694152" cy="277661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45839" y="4074536"/>
            <a:ext cx="5904656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147814" cy="41970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3795886" cy="50611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75" y="5589240"/>
            <a:ext cx="40324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Stand Volaillerie Chahia:</a:t>
            </a:r>
            <a:r>
              <a:rPr lang="fr-FR" b="1" dirty="0" smtClean="0">
                <a:solidFill>
                  <a:srgbClr val="0070C0"/>
                </a:solidFill>
              </a:rPr>
              <a:t> le revêtement des murs était démonté à plusieurs niveaux.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843808" y="2276872"/>
            <a:ext cx="792088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796136" y="3645024"/>
            <a:ext cx="673807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19031"/>
            <a:ext cx="3435846" cy="4581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83669"/>
            <a:ext cx="3312368" cy="44164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4601" y="5733256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Labo Traiteur: </a:t>
            </a:r>
            <a:r>
              <a:rPr lang="fr-FR" b="1" dirty="0" smtClean="0">
                <a:solidFill>
                  <a:srgbClr val="0070C0"/>
                </a:solidFill>
              </a:rPr>
              <a:t>Présence d’une fuite d’eau au niveau de la canalisation du poste lave-mains.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1779"/>
            <a:ext cx="4716016" cy="35370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65509"/>
            <a:ext cx="3939902" cy="52532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5395382"/>
            <a:ext cx="40324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Stand Traiteur: </a:t>
            </a:r>
            <a:r>
              <a:rPr lang="fr-FR" b="1" dirty="0" smtClean="0">
                <a:solidFill>
                  <a:srgbClr val="0070C0"/>
                </a:solidFill>
              </a:rPr>
              <a:t>La hotte aspirante et la rôtissoire manquaient de propreté.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012160" cy="45091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949280"/>
            <a:ext cx="766294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Stand Traiteur: </a:t>
            </a:r>
            <a:r>
              <a:rPr lang="fr-FR" b="1" dirty="0" smtClean="0">
                <a:solidFill>
                  <a:srgbClr val="0070C0"/>
                </a:solidFill>
              </a:rPr>
              <a:t>Les poignées du rôtissoire étaient démontées.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" y="877710"/>
            <a:ext cx="3705876" cy="49411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43318"/>
            <a:ext cx="3579862" cy="47731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9552" y="6021288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Traiteur/Boucherie</a:t>
            </a:r>
            <a:r>
              <a:rPr lang="fr-FR" b="1" dirty="0" smtClean="0">
                <a:solidFill>
                  <a:srgbClr val="0070C0"/>
                </a:solidFill>
              </a:rPr>
              <a:t> : Les systèmes d’ouvertures à pédales des poubelles étaient défaillants.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35981"/>
            <a:ext cx="4032448" cy="30243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" y="1297645"/>
            <a:ext cx="4668010" cy="35010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5661248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Poissonnerie </a:t>
            </a:r>
            <a:r>
              <a:rPr lang="fr-FR" b="1" dirty="0" smtClean="0">
                <a:solidFill>
                  <a:srgbClr val="0070C0"/>
                </a:solidFill>
              </a:rPr>
              <a:t> : Accumulation de givre au niveau de la machine de fabrique de glaces. 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214045" y="1196752"/>
            <a:ext cx="4752528" cy="28031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"/>
          <a:stretch/>
        </p:blipFill>
        <p:spPr>
          <a:xfrm>
            <a:off x="82031" y="4149080"/>
            <a:ext cx="5016557" cy="23762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79434" y="1700808"/>
            <a:ext cx="403244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b="1" dirty="0" smtClean="0">
                <a:solidFill>
                  <a:srgbClr val="0070C0"/>
                </a:solidFill>
              </a:rPr>
              <a:t>Présence de givre au niveau de l’évaporateur ,avec égouttage d’eau de condensation.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927522" y="573325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fraiche découpe: Prévoir la mise en place d’un lave mains à commande non manuelle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3" y="1268760"/>
            <a:ext cx="7668344" cy="43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504" y="764704"/>
            <a:ext cx="4425251" cy="32183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"/>
          <a:stretch/>
        </p:blipFill>
        <p:spPr>
          <a:xfrm>
            <a:off x="84889" y="3992197"/>
            <a:ext cx="5868144" cy="26921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16016" y="1916832"/>
            <a:ext cx="403244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b="1" dirty="0" smtClean="0">
                <a:solidFill>
                  <a:srgbClr val="0070C0"/>
                </a:solidFill>
              </a:rPr>
              <a:t>Un bac en plastique utilisé pour l’entreposage de glace ,présentait de multiples fissures.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/>
          <a:stretch/>
        </p:blipFill>
        <p:spPr>
          <a:xfrm>
            <a:off x="179512" y="1196752"/>
            <a:ext cx="5544616" cy="25202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3861048"/>
            <a:ext cx="3888432" cy="26919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27984" y="4869160"/>
            <a:ext cx="403244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CF/Labo Poissonnerie: </a:t>
            </a:r>
            <a:r>
              <a:rPr lang="fr-FR" b="1" dirty="0" smtClean="0">
                <a:solidFill>
                  <a:srgbClr val="0070C0"/>
                </a:solidFill>
              </a:rPr>
              <a:t>Présence de traces de rouille en dessous de la plonge . Des morceaux de carrelage étaient démontés au niveau de la CF.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/>
          <a:stretch/>
        </p:blipFill>
        <p:spPr>
          <a:xfrm rot="10800000">
            <a:off x="0" y="1844824"/>
            <a:ext cx="8917471" cy="25922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34766" y="5373216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Linéaire poissonnerie</a:t>
            </a:r>
            <a:r>
              <a:rPr lang="fr-FR" b="1" dirty="0" smtClean="0">
                <a:solidFill>
                  <a:srgbClr val="0070C0"/>
                </a:solidFill>
              </a:rPr>
              <a:t> : Absence de la mention: ingrédients ,pour l’article Calamar Panné 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/>
          <a:stretch/>
        </p:blipFill>
        <p:spPr>
          <a:xfrm rot="16200000">
            <a:off x="762526" y="181692"/>
            <a:ext cx="3082448" cy="43924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/>
          <a:stretch/>
        </p:blipFill>
        <p:spPr>
          <a:xfrm rot="16200000">
            <a:off x="1757145" y="2355425"/>
            <a:ext cx="2749393" cy="60486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16016" y="1777771"/>
            <a:ext cx="352839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Linéaire poissonnerie</a:t>
            </a:r>
            <a:r>
              <a:rPr lang="fr-FR" b="1" dirty="0" smtClean="0">
                <a:solidFill>
                  <a:srgbClr val="0070C0"/>
                </a:solidFill>
              </a:rPr>
              <a:t> : Quelques étiquettes de l’article Ringa Fumée ,n’indiquait pas la dénomination de l’article.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" b="1"/>
          <a:stretch/>
        </p:blipFill>
        <p:spPr>
          <a:xfrm rot="5400000">
            <a:off x="1118398" y="96330"/>
            <a:ext cx="2843352" cy="48651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/>
          <a:stretch/>
        </p:blipFill>
        <p:spPr>
          <a:xfrm>
            <a:off x="132171" y="4221088"/>
            <a:ext cx="4994130" cy="21602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" b="25"/>
          <a:stretch/>
        </p:blipFill>
        <p:spPr>
          <a:xfrm>
            <a:off x="5101634" y="1023269"/>
            <a:ext cx="2376265" cy="33843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01634" y="4810742"/>
            <a:ext cx="3528392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Linéaire poissonnerie</a:t>
            </a:r>
            <a:r>
              <a:rPr lang="fr-FR" b="1" dirty="0" smtClean="0">
                <a:solidFill>
                  <a:srgbClr val="0070C0"/>
                </a:solidFill>
              </a:rPr>
              <a:t> :Le meuble d’exposition était dans un état d’usure avancé et manquait de propreté.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L’afficheur était non fonctionnel.</a:t>
            </a:r>
          </a:p>
        </p:txBody>
      </p:sp>
      <p:sp>
        <p:nvSpPr>
          <p:cNvPr id="7" name="Ellipse 6"/>
          <p:cNvSpPr/>
          <p:nvPr/>
        </p:nvSpPr>
        <p:spPr>
          <a:xfrm>
            <a:off x="5889499" y="890684"/>
            <a:ext cx="1656184" cy="3649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83568" y="3950577"/>
            <a:ext cx="792088" cy="860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3588" y="573881"/>
            <a:ext cx="3240360" cy="43204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/>
          <a:stretch/>
        </p:blipFill>
        <p:spPr>
          <a:xfrm rot="16200000">
            <a:off x="5353287" y="476671"/>
            <a:ext cx="2973930" cy="42484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4766" y="5373216"/>
            <a:ext cx="766294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Linéaire poissonnerie</a:t>
            </a:r>
            <a:r>
              <a:rPr lang="fr-FR" b="1" dirty="0" smtClean="0">
                <a:solidFill>
                  <a:srgbClr val="0070C0"/>
                </a:solidFill>
              </a:rPr>
              <a:t> :  Absence de décontamination des légumes utilisés pour la garniture des brochettes de fruits de mer 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DLC mentionnée au niveau de l’étiquette Carrefour était d’un mois.</a:t>
            </a:r>
          </a:p>
        </p:txBody>
      </p:sp>
      <p:sp>
        <p:nvSpPr>
          <p:cNvPr id="6" name="Ellipse 5"/>
          <p:cNvSpPr/>
          <p:nvPr/>
        </p:nvSpPr>
        <p:spPr>
          <a:xfrm>
            <a:off x="5868144" y="2014040"/>
            <a:ext cx="2808312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5976664" cy="44824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5517232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Négative Traiteur: </a:t>
            </a:r>
            <a:r>
              <a:rPr lang="fr-FR" b="1" dirty="0" smtClean="0">
                <a:solidFill>
                  <a:srgbClr val="0070C0"/>
                </a:solidFill>
              </a:rPr>
              <a:t>Présence de restes de produits au niveau du sol de la CF;renforcer le nettoyage.</a:t>
            </a:r>
          </a:p>
        </p:txBody>
      </p:sp>
    </p:spTree>
    <p:extLst>
      <p:ext uri="{BB962C8B-B14F-4D97-AF65-F5344CB8AC3E}">
        <p14:creationId xmlns:p14="http://schemas.microsoft.com/office/powerpoint/2010/main" val="11471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68152"/>
            <a:ext cx="3165816" cy="42210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057804" cy="40770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661248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PLS/Charcuterie porcine : </a:t>
            </a:r>
            <a:r>
              <a:rPr lang="fr-FR" b="1" dirty="0" smtClean="0">
                <a:solidFill>
                  <a:srgbClr val="0070C0"/>
                </a:solidFill>
              </a:rPr>
              <a:t>Des produits étaient maintenus en attente prolongée à température ambiante.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" y="998158"/>
            <a:ext cx="4860032" cy="36450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90" y="1412776"/>
            <a:ext cx="4176464" cy="31323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589240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Réserve PGC: </a:t>
            </a:r>
            <a:r>
              <a:rPr lang="fr-FR" b="1" dirty="0" smtClean="0">
                <a:solidFill>
                  <a:srgbClr val="0070C0"/>
                </a:solidFill>
              </a:rPr>
              <a:t>Renforcer le nettoyage des produits déversés sur les palettes et les étagères.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620005" cy="34650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79" y="1376772"/>
            <a:ext cx="4187957" cy="31409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517232"/>
            <a:ext cx="7662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Réserve PGC: </a:t>
            </a:r>
            <a:r>
              <a:rPr lang="fr-FR" b="1" dirty="0" smtClean="0">
                <a:solidFill>
                  <a:srgbClr val="0070C0"/>
                </a:solidFill>
              </a:rPr>
              <a:t>Renforcer le nettoyage en dessous des étagères et dans les coins de le réserve.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733256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Fraiche découpe: Sol du laboratoire crevassé.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1" y="1268760"/>
            <a:ext cx="7515608" cy="4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1038"/>
            <a:ext cx="3795886" cy="50611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47406" y="991038"/>
            <a:ext cx="4977193" cy="25922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47406" y="4941168"/>
            <a:ext cx="475252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Rayon </a:t>
            </a:r>
            <a:r>
              <a:rPr lang="fr-FR" b="1" u="sng" dirty="0" err="1" smtClean="0">
                <a:solidFill>
                  <a:srgbClr val="0070C0"/>
                </a:solidFill>
              </a:rPr>
              <a:t>Suchi</a:t>
            </a:r>
            <a:r>
              <a:rPr lang="fr-FR" b="1" u="sng" dirty="0" smtClean="0">
                <a:solidFill>
                  <a:srgbClr val="0070C0"/>
                </a:solidFill>
              </a:rPr>
              <a:t> : </a:t>
            </a:r>
            <a:r>
              <a:rPr lang="fr-FR" b="1" dirty="0" smtClean="0">
                <a:solidFill>
                  <a:srgbClr val="0070C0"/>
                </a:solidFill>
              </a:rPr>
              <a:t>Absence de la mention sésame dans la liste des ingrédients 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Nécessité d’indiquer cet allergène.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219314" y="4221088"/>
            <a:ext cx="504056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2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5080" y="6021288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Prévoir l’installation d’une plonge à trois bacs assurant une préparation hygiénique des fruits.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6" y="1484784"/>
            <a:ext cx="7345189" cy="4132678"/>
          </a:xfrm>
        </p:spPr>
      </p:pic>
    </p:spTree>
    <p:extLst>
      <p:ext uri="{BB962C8B-B14F-4D97-AF65-F5344CB8AC3E}">
        <p14:creationId xmlns:p14="http://schemas.microsoft.com/office/powerpoint/2010/main" val="41201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5082" y="573325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Fraiche découpe: lave mains à ouverture manuelle / prévoir le changement du robinet existant par un autre en infra rouge.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2" y="1556792"/>
            <a:ext cx="7072081" cy="3979017"/>
          </a:xfrm>
        </p:spPr>
      </p:pic>
    </p:spTree>
    <p:extLst>
      <p:ext uri="{BB962C8B-B14F-4D97-AF65-F5344CB8AC3E}">
        <p14:creationId xmlns:p14="http://schemas.microsoft.com/office/powerpoint/2010/main" val="10140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5082" y="5733256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PLS: Piqûres de moisissures sur les étalages.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3" y="1412776"/>
            <a:ext cx="6944098" cy="3907009"/>
          </a:xfrm>
        </p:spPr>
      </p:pic>
    </p:spTree>
    <p:extLst>
      <p:ext uri="{BB962C8B-B14F-4D97-AF65-F5344CB8AC3E}">
        <p14:creationId xmlns:p14="http://schemas.microsoft.com/office/powerpoint/2010/main" val="38142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/>
          <p:cNvSpPr txBox="1"/>
          <p:nvPr/>
        </p:nvSpPr>
        <p:spPr>
          <a:xfrm>
            <a:off x="841548" y="6093296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Rayon PLS: Meuble surgelé écaillé.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9" y="1484784"/>
            <a:ext cx="7345189" cy="4132678"/>
          </a:xfrm>
        </p:spPr>
      </p:pic>
    </p:spTree>
    <p:extLst>
      <p:ext uri="{BB962C8B-B14F-4D97-AF65-F5344CB8AC3E}">
        <p14:creationId xmlns:p14="http://schemas.microsoft.com/office/powerpoint/2010/main" val="20503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12073</TotalTime>
  <Words>808</Words>
  <Application>Microsoft Office PowerPoint</Application>
  <PresentationFormat>Affichage à l'écran (4:3)</PresentationFormat>
  <Paragraphs>57</Paragraphs>
  <Slides>50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327</cp:revision>
  <cp:lastPrinted>2016-02-08T19:41:58Z</cp:lastPrinted>
  <dcterms:created xsi:type="dcterms:W3CDTF">2014-03-07T09:21:22Z</dcterms:created>
  <dcterms:modified xsi:type="dcterms:W3CDTF">2018-06-29T20:38:37Z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4468922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