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6"/>
  </p:notesMasterIdLst>
  <p:handoutMasterIdLst>
    <p:handoutMasterId r:id="rId37"/>
  </p:handoutMasterIdLst>
  <p:sldIdLst>
    <p:sldId id="268" r:id="rId3"/>
    <p:sldId id="453" r:id="rId4"/>
    <p:sldId id="454" r:id="rId5"/>
    <p:sldId id="455" r:id="rId6"/>
    <p:sldId id="460" r:id="rId7"/>
    <p:sldId id="456" r:id="rId8"/>
    <p:sldId id="457" r:id="rId9"/>
    <p:sldId id="458" r:id="rId10"/>
    <p:sldId id="459" r:id="rId11"/>
    <p:sldId id="451" r:id="rId12"/>
    <p:sldId id="452" r:id="rId13"/>
    <p:sldId id="462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7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92" r:id="rId30"/>
    <p:sldId id="500" r:id="rId31"/>
    <p:sldId id="493" r:id="rId32"/>
    <p:sldId id="497" r:id="rId33"/>
    <p:sldId id="498" r:id="rId34"/>
    <p:sldId id="499" r:id="rId3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20/07/2018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20/07/2018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763902" y="581819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</a:t>
            </a:r>
            <a:r>
              <a:rPr lang="fr-FR" altLang="fr-FR" kern="0" baseline="0" dirty="0" smtClean="0"/>
              <a:t>marché La </a:t>
            </a:r>
            <a:r>
              <a:rPr lang="fr-FR" altLang="fr-FR" kern="0" baseline="0" dirty="0" err="1" smtClean="0"/>
              <a:t>Soukra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58" y="1"/>
            <a:ext cx="1347786" cy="11213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 txBox="1">
            <a:spLocks noChangeArrowheads="1"/>
          </p:cNvSpPr>
          <p:nvPr userDrawn="1"/>
        </p:nvSpPr>
        <p:spPr bwMode="auto">
          <a:xfrm>
            <a:off x="1763902" y="581819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</a:t>
            </a:r>
            <a:r>
              <a:rPr lang="fr-FR" altLang="fr-FR" kern="0" baseline="0" dirty="0" smtClean="0"/>
              <a:t>marché La </a:t>
            </a:r>
            <a:r>
              <a:rPr lang="fr-FR" altLang="fr-FR" kern="0" baseline="0" dirty="0" err="1" smtClean="0"/>
              <a:t>Soukra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30084" y="285728"/>
            <a:ext cx="1218660" cy="1013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1916832"/>
            <a:ext cx="7488832" cy="244827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Hypermarché La </a:t>
            </a:r>
            <a:r>
              <a:rPr lang="fr-FR" sz="3600" b="1" dirty="0" err="1" smtClean="0">
                <a:solidFill>
                  <a:srgbClr val="FFC000"/>
                </a:solidFill>
              </a:rPr>
              <a:t>Soukra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2915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/>
              <a:t>04/04/2018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5361" y="5693054"/>
            <a:ext cx="3381055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Kamoun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</a:t>
            </a:r>
            <a:r>
              <a:rPr lang="fr-FR" sz="2000" b="1" smtClean="0">
                <a:solidFill>
                  <a:srgbClr val="000000"/>
                </a:solidFill>
              </a:rPr>
              <a:t>Meriam Chouchene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8024" y="1198799"/>
            <a:ext cx="3784476" cy="504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7" y="1116910"/>
            <a:ext cx="3819912" cy="509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72949" y="6200141"/>
            <a:ext cx="789955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0070C0"/>
                </a:solidFill>
              </a:rPr>
              <a:t>PLS : </a:t>
            </a:r>
            <a:r>
              <a:rPr lang="fr-FR" b="1" dirty="0">
                <a:solidFill>
                  <a:srgbClr val="0070C0"/>
                </a:solidFill>
              </a:rPr>
              <a:t>Dépôt de givre au niveau évaporateur de la chambre froide négative et meubles PLS surgelés</a:t>
            </a:r>
          </a:p>
        </p:txBody>
      </p:sp>
      <p:sp>
        <p:nvSpPr>
          <p:cNvPr id="13" name="Flèche droite à entaille 12"/>
          <p:cNvSpPr/>
          <p:nvPr/>
        </p:nvSpPr>
        <p:spPr>
          <a:xfrm rot="3149521">
            <a:off x="4069495" y="1725566"/>
            <a:ext cx="792088" cy="375254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à entaille 14"/>
          <p:cNvSpPr/>
          <p:nvPr/>
        </p:nvSpPr>
        <p:spPr>
          <a:xfrm rot="3149521">
            <a:off x="7733961" y="2445647"/>
            <a:ext cx="792088" cy="375254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1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1" y="1330671"/>
            <a:ext cx="3534471" cy="471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09" y="1330670"/>
            <a:ext cx="3534472" cy="471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3568" y="6093296"/>
            <a:ext cx="792161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</a:t>
            </a:r>
            <a:r>
              <a:rPr lang="fr-FR" b="1" dirty="0">
                <a:solidFill>
                  <a:srgbClr val="0070C0"/>
                </a:solidFill>
              </a:rPr>
              <a:t>réserve </a:t>
            </a:r>
            <a:r>
              <a:rPr lang="fr-FR" b="1" dirty="0" smtClean="0">
                <a:solidFill>
                  <a:srgbClr val="0070C0"/>
                </a:solidFill>
              </a:rPr>
              <a:t>d’emballages: es emballages ne sont pas protégés au niveau de la réserve de stockage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6093296"/>
            <a:ext cx="792161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</a:t>
            </a:r>
            <a:r>
              <a:rPr lang="fr-FR" b="1" dirty="0">
                <a:solidFill>
                  <a:srgbClr val="0070C0"/>
                </a:solidFill>
              </a:rPr>
              <a:t>réserve </a:t>
            </a:r>
            <a:r>
              <a:rPr lang="fr-FR" b="1" dirty="0" smtClean="0">
                <a:solidFill>
                  <a:srgbClr val="0070C0"/>
                </a:solidFill>
              </a:rPr>
              <a:t>d’emballages: les emballages ne sont pas protégés au niveau de la réserve de stockage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484313"/>
            <a:ext cx="7272808" cy="45100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6093296"/>
            <a:ext cx="792161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condensation d’eau au plafond de la chambre froide pâtisserie vu l’ouverture prolonge de la porte.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966" y="1340768"/>
            <a:ext cx="7344816" cy="45100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6093296"/>
            <a:ext cx="792161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équeutage des fraises sur la table de travail du laboratoire.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340768"/>
            <a:ext cx="7416824" cy="45100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7" y="6021288"/>
            <a:ext cx="777686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présence de trace de rouille sur les manches des seaux destinés au stockage des pâtes à crêpe.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12776"/>
            <a:ext cx="7416824" cy="45100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6093296"/>
            <a:ext cx="792161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Viennoiserie: présence d’un trou dans le mur de la chambre froide.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29" y="1399567"/>
            <a:ext cx="3625187" cy="45100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9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présence de piqûres de moisissures et de traces de rouille sur le revêtement interne des chambres de pousse.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930" y="1458367"/>
            <a:ext cx="389992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484313"/>
            <a:ext cx="7344817" cy="45100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9" y="6093296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Présence de piqûres de moisissures sur l’instruction de nettoyage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12776"/>
            <a:ext cx="3312368" cy="45100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6165304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Le revêtement du sol de la réserve sèche est crevassé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scontent.ftun4-1.fna.fbcdn.net/v/t1.15752-9/30707521_10214584309304108_6155438491724414976_n.jpg?_nc_cat=0&amp;_nc_eui2=v1%3AAeFyVA_SaqRzTuqDJbrJEvlv7uh0sx6fulv9IUJP1h6Ah-NvnMGqpjFBTvawnBPdNsYcwQzQ_2h--BHuv2F3wmwTgpwXblAVPCX6cBTWkNUpSQ&amp;oh=506a853878f823ca1de015bff0ef59fb&amp;oe=5B70AE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82749"/>
            <a:ext cx="3479886" cy="46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7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906180" cy="520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17740" y="3082406"/>
            <a:ext cx="396044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0070C0"/>
                </a:solidFill>
              </a:rPr>
              <a:t>Boucherie</a:t>
            </a:r>
            <a:r>
              <a:rPr lang="fr-FR" b="1" dirty="0">
                <a:solidFill>
                  <a:srgbClr val="0070C0"/>
                </a:solidFill>
              </a:rPr>
              <a:t>:  centrale de nettoyage sans pistolet au niveau labo volaille et </a:t>
            </a:r>
            <a:r>
              <a:rPr lang="fr-FR" b="1" dirty="0" smtClean="0">
                <a:solidFill>
                  <a:srgbClr val="0070C0"/>
                </a:solidFill>
              </a:rPr>
              <a:t>merguez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340768"/>
            <a:ext cx="3382565" cy="45100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6093296"/>
            <a:ext cx="792161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Absence de mentions obligatoires sur les étiquettes des pâtisserie orientales tel que les DF, DLUO, ingrédients, etc.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340768"/>
            <a:ext cx="381642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92161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présence de broches souillés à coté des broches remplies de poulets prêts à la cuisson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276" y="1484313"/>
            <a:ext cx="6013449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92161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présence de poussière et de piqûres de moisissures sur les grilles de l’évaporateur du laboratoire.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84313"/>
            <a:ext cx="7344816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8946" y="6093296"/>
            <a:ext cx="766809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Absence de manche dans une rôtissoire.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souillures persistantes sur la rôtissoire en marche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340768"/>
            <a:ext cx="3382565" cy="45100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151225"/>
            <a:ext cx="3995682" cy="46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écaillement des éléments d’exposition (plaque du meuble, récipient)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340768"/>
            <a:ext cx="3654796" cy="45100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364" y="1340767"/>
            <a:ext cx="4283968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093296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les meubles froids ne sont pas protégés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728" y="1340768"/>
            <a:ext cx="4158852" cy="45100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580" y="1340767"/>
            <a:ext cx="3936438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093296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Frmage</a:t>
            </a:r>
            <a:r>
              <a:rPr lang="fr-FR" b="1" dirty="0" smtClean="0">
                <a:solidFill>
                  <a:srgbClr val="0070C0"/>
                </a:solidFill>
              </a:rPr>
              <a:t>: la poubelle du stand d’exposition n’est pas protégée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84313"/>
            <a:ext cx="7200800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237312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manque de glaçage sur les bouteilles de jus frais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484313"/>
            <a:ext cx="7128792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309320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les DEIV sont implantés au dessus des meubles d’exposition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84313"/>
            <a:ext cx="7416824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92161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Vestiaires: présence de traces de rouille sur les casiers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470" y="1340768"/>
            <a:ext cx="3798812" cy="45100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107" y="1340768"/>
            <a:ext cx="380132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59"/>
            <a:ext cx="4248472" cy="566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60032" y="3082406"/>
            <a:ext cx="361814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0070C0"/>
                </a:solidFill>
              </a:rPr>
              <a:t>Boucherie: </a:t>
            </a:r>
            <a:r>
              <a:rPr lang="fr-FR" b="1" dirty="0">
                <a:solidFill>
                  <a:srgbClr val="0070C0"/>
                </a:solidFill>
              </a:rPr>
              <a:t>Deux </a:t>
            </a:r>
            <a:r>
              <a:rPr lang="fr-FR" b="1" dirty="0" smtClean="0">
                <a:solidFill>
                  <a:srgbClr val="0070C0"/>
                </a:solidFill>
              </a:rPr>
              <a:t>types différents </a:t>
            </a:r>
            <a:r>
              <a:rPr lang="fr-FR" b="1" dirty="0">
                <a:solidFill>
                  <a:srgbClr val="0070C0"/>
                </a:solidFill>
              </a:rPr>
              <a:t>de </a:t>
            </a:r>
            <a:r>
              <a:rPr lang="fr-FR" b="1" dirty="0" smtClean="0">
                <a:solidFill>
                  <a:srgbClr val="0070C0"/>
                </a:solidFill>
              </a:rPr>
              <a:t>brochettes  </a:t>
            </a:r>
            <a:r>
              <a:rPr lang="fr-FR" b="1" dirty="0">
                <a:solidFill>
                  <a:srgbClr val="0070C0"/>
                </a:solidFill>
              </a:rPr>
              <a:t>portant la même étiquette de brochettes </a:t>
            </a:r>
            <a:r>
              <a:rPr lang="fr-FR" b="1" dirty="0" smtClean="0">
                <a:solidFill>
                  <a:srgbClr val="0070C0"/>
                </a:solidFill>
              </a:rPr>
              <a:t>tunisienne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35596" y="6237312"/>
            <a:ext cx="727280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Sushi: Le DEIV est non fonctionnel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596" y="1484313"/>
            <a:ext cx="7092788" cy="4510087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3779912" y="2708920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2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Sushi: absence de commande non manuelle au robinet du stand pour le lavage des mains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484313"/>
            <a:ext cx="7200800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92161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Sushi: la DLC est illisible sur certains paquets de produits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84313"/>
            <a:ext cx="7416824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92161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Sushi: le riz est maintenu après la cuisson à température ambiante; t° prélevée 21,8°C.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84313"/>
            <a:ext cx="7200800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086200" cy="544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860032" y="3082406"/>
            <a:ext cx="361814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0070C0"/>
                </a:solidFill>
              </a:rPr>
              <a:t>Boucherie: le même type de brochettes  </a:t>
            </a:r>
            <a:r>
              <a:rPr lang="fr-FR" b="1" dirty="0">
                <a:solidFill>
                  <a:srgbClr val="0070C0"/>
                </a:solidFill>
              </a:rPr>
              <a:t>portant </a:t>
            </a:r>
            <a:r>
              <a:rPr lang="fr-FR" b="1" dirty="0" smtClean="0">
                <a:solidFill>
                  <a:srgbClr val="0070C0"/>
                </a:solidFill>
              </a:rPr>
              <a:t>deux étiquettes différentes </a:t>
            </a:r>
            <a:r>
              <a:rPr lang="fr-FR" b="1" dirty="0">
                <a:solidFill>
                  <a:srgbClr val="0070C0"/>
                </a:solidFill>
              </a:rPr>
              <a:t>de </a:t>
            </a:r>
            <a:r>
              <a:rPr lang="fr-FR" b="1" dirty="0" smtClean="0">
                <a:solidFill>
                  <a:srgbClr val="0070C0"/>
                </a:solidFill>
              </a:rPr>
              <a:t>brochettes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0" y="1268759"/>
            <a:ext cx="4289249" cy="57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32039" y="3284984"/>
            <a:ext cx="3631631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0070C0"/>
                </a:solidFill>
              </a:rPr>
              <a:t>Poissons: </a:t>
            </a:r>
            <a:r>
              <a:rPr lang="fr-FR" b="1" dirty="0">
                <a:solidFill>
                  <a:srgbClr val="0070C0"/>
                </a:solidFill>
              </a:rPr>
              <a:t>traces de rouille et de moisissures au niveau de la fabrique de </a:t>
            </a:r>
            <a:r>
              <a:rPr lang="fr-FR" b="1" dirty="0" smtClean="0">
                <a:solidFill>
                  <a:srgbClr val="0070C0"/>
                </a:solidFill>
              </a:rPr>
              <a:t>glace ce qui peut </a:t>
            </a:r>
            <a:r>
              <a:rPr lang="fr-FR" b="1" dirty="0" err="1" smtClean="0">
                <a:solidFill>
                  <a:srgbClr val="0070C0"/>
                </a:solidFill>
              </a:rPr>
              <a:t>etre</a:t>
            </a:r>
            <a:r>
              <a:rPr lang="fr-FR" b="1" dirty="0" smtClean="0">
                <a:solidFill>
                  <a:srgbClr val="0070C0"/>
                </a:solidFill>
              </a:rPr>
              <a:t> à l’origine de contamination chimique et biologique de la glace</a:t>
            </a:r>
          </a:p>
        </p:txBody>
      </p:sp>
    </p:spTree>
    <p:extLst>
      <p:ext uri="{BB962C8B-B14F-4D97-AF65-F5344CB8AC3E}">
        <p14:creationId xmlns:p14="http://schemas.microsoft.com/office/powerpoint/2010/main" val="8106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59"/>
            <a:ext cx="4248472" cy="566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860032" y="2780928"/>
            <a:ext cx="3744416" cy="230832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0070C0"/>
                </a:solidFill>
              </a:rPr>
              <a:t>Poissons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Dans </a:t>
            </a:r>
            <a:r>
              <a:rPr lang="fr-FR" b="1" dirty="0">
                <a:solidFill>
                  <a:srgbClr val="0070C0"/>
                </a:solidFill>
              </a:rPr>
              <a:t>le bac à glace p</a:t>
            </a:r>
            <a:r>
              <a:rPr lang="fr-FR" b="1" dirty="0" smtClean="0">
                <a:solidFill>
                  <a:srgbClr val="0070C0"/>
                </a:solidFill>
              </a:rPr>
              <a:t>résence de caisse ayant servi comme support pour le personnel technique au cours des réparations faites, cette caisse peut être à l’origine de contamination de la glace,</a:t>
            </a:r>
          </a:p>
          <a:p>
            <a:pPr lvl="0"/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712296" cy="428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5877272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Poissons: manque de grille évaporateur au niveau chambre froide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126876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32038" y="3082406"/>
            <a:ext cx="3546141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0070C0"/>
                </a:solidFill>
              </a:rPr>
              <a:t>Poissons: revoir  </a:t>
            </a:r>
            <a:r>
              <a:rPr lang="fr-FR" b="1" dirty="0">
                <a:solidFill>
                  <a:srgbClr val="0070C0"/>
                </a:solidFill>
              </a:rPr>
              <a:t>la durée de vie de </a:t>
            </a:r>
            <a:r>
              <a:rPr lang="fr-FR" b="1" dirty="0" err="1">
                <a:solidFill>
                  <a:srgbClr val="0070C0"/>
                </a:solidFill>
              </a:rPr>
              <a:t>charmoula</a:t>
            </a:r>
            <a:r>
              <a:rPr lang="fr-FR" b="1" dirty="0">
                <a:solidFill>
                  <a:srgbClr val="0070C0"/>
                </a:solidFill>
              </a:rPr>
              <a:t> est 2 ans sur l’étiquette balance carrefour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1"/>
            <a:ext cx="4248472" cy="566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65214" y="3284984"/>
            <a:ext cx="3546141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PLS : </a:t>
            </a:r>
            <a:r>
              <a:rPr lang="fr-FR" b="1" dirty="0">
                <a:solidFill>
                  <a:srgbClr val="0070C0"/>
                </a:solidFill>
              </a:rPr>
              <a:t>Présence de plusieurs produits non retirés du linéaire : </a:t>
            </a:r>
            <a:r>
              <a:rPr lang="fr-FR" b="1" dirty="0" err="1">
                <a:solidFill>
                  <a:srgbClr val="0070C0"/>
                </a:solidFill>
              </a:rPr>
              <a:t>mozarella</a:t>
            </a:r>
            <a:r>
              <a:rPr lang="fr-FR" b="1" dirty="0">
                <a:solidFill>
                  <a:srgbClr val="0070C0"/>
                </a:solidFill>
              </a:rPr>
              <a:t> kaiser dont la DLC 05/04/18 et </a:t>
            </a:r>
            <a:r>
              <a:rPr lang="fr-FR" b="1" dirty="0" smtClean="0">
                <a:solidFill>
                  <a:srgbClr val="0070C0"/>
                </a:solidFill>
              </a:rPr>
              <a:t>04/04/18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16031</TotalTime>
  <Words>508</Words>
  <Application>Microsoft Office PowerPoint</Application>
  <PresentationFormat>Affichage à l'écran (4:3)</PresentationFormat>
  <Paragraphs>38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382</cp:revision>
  <cp:lastPrinted>2016-02-08T19:41:58Z</cp:lastPrinted>
  <dcterms:created xsi:type="dcterms:W3CDTF">2014-03-07T09:21:22Z</dcterms:created>
  <dcterms:modified xsi:type="dcterms:W3CDTF">2018-07-20T09:16:23Z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1639922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