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2"/>
  </p:notesMasterIdLst>
  <p:handoutMasterIdLst>
    <p:handoutMasterId r:id="rId33"/>
  </p:handoutMasterIdLst>
  <p:sldIdLst>
    <p:sldId id="268" r:id="rId3"/>
    <p:sldId id="421" r:id="rId4"/>
    <p:sldId id="422" r:id="rId5"/>
    <p:sldId id="423" r:id="rId6"/>
    <p:sldId id="431" r:id="rId7"/>
    <p:sldId id="432" r:id="rId8"/>
    <p:sldId id="433" r:id="rId9"/>
    <p:sldId id="434" r:id="rId10"/>
    <p:sldId id="435" r:id="rId11"/>
    <p:sldId id="436" r:id="rId12"/>
    <p:sldId id="438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30/10/2017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30/10/2017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763902" y="581819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</a:t>
            </a:r>
            <a:r>
              <a:rPr lang="fr-FR" altLang="fr-FR" kern="0" baseline="0" dirty="0" smtClean="0"/>
              <a:t>marché La </a:t>
            </a:r>
            <a:r>
              <a:rPr lang="fr-FR" altLang="fr-FR" kern="0" baseline="0" dirty="0" err="1" smtClean="0"/>
              <a:t>Soukra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 txBox="1">
            <a:spLocks noChangeArrowheads="1"/>
          </p:cNvSpPr>
          <p:nvPr userDrawn="1"/>
        </p:nvSpPr>
        <p:spPr bwMode="auto">
          <a:xfrm>
            <a:off x="1763902" y="581819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</a:t>
            </a:r>
            <a:r>
              <a:rPr lang="fr-FR" altLang="fr-FR" kern="0" baseline="0" dirty="0" smtClean="0"/>
              <a:t>marché La </a:t>
            </a:r>
            <a:r>
              <a:rPr lang="fr-FR" altLang="fr-FR" kern="0" baseline="0" dirty="0" err="1" smtClean="0"/>
              <a:t>Soukra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30084" y="285728"/>
            <a:ext cx="1218660" cy="101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1916832"/>
            <a:ext cx="7488832" cy="24482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Hypermarché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916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/>
              <a:t>25/10/2017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2961" y="5452570"/>
            <a:ext cx="2313455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M. Mejed Heni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227" y="5877272"/>
            <a:ext cx="705678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Laboratoire viennoiserie: procéder à ‘identification des œufs par leur date de réception et éliminer les œufs cassés.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7" y="1484784"/>
            <a:ext cx="7201173" cy="4051649"/>
          </a:xfrm>
        </p:spPr>
      </p:pic>
    </p:spTree>
    <p:extLst>
      <p:ext uri="{BB962C8B-B14F-4D97-AF65-F5344CB8AC3E}">
        <p14:creationId xmlns:p14="http://schemas.microsoft.com/office/powerpoint/2010/main" val="104062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7" y="1484784"/>
            <a:ext cx="7273181" cy="4092163"/>
          </a:xfrm>
        </p:spPr>
      </p:pic>
      <p:sp>
        <p:nvSpPr>
          <p:cNvPr id="4" name="ZoneTexte 3"/>
          <p:cNvSpPr txBox="1"/>
          <p:nvPr/>
        </p:nvSpPr>
        <p:spPr>
          <a:xfrm>
            <a:off x="755576" y="5911331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renforcer les opérations de nettoyage au dessus de l’armoire placée dans le couloir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9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Sol endommagé au niveau de la zone de cuisson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6686" y="152035"/>
            <a:ext cx="3982558" cy="7080105"/>
          </a:xfrm>
        </p:spPr>
      </p:pic>
    </p:spTree>
    <p:extLst>
      <p:ext uri="{BB962C8B-B14F-4D97-AF65-F5344CB8AC3E}">
        <p14:creationId xmlns:p14="http://schemas.microsoft.com/office/powerpoint/2010/main" val="88332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48672" cy="45365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952" y="6156012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les câbles traînaient par terre.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" y="3892406"/>
            <a:ext cx="2987824" cy="22408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61048"/>
            <a:ext cx="2987824" cy="22408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1196752"/>
            <a:ext cx="3275856" cy="24568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52128"/>
            <a:ext cx="3707904" cy="27809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952" y="6372036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développement de rouille, et résine écaillée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8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39" y="1340768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033"/>
            <a:ext cx="4211960" cy="31589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24744"/>
            <a:ext cx="3707904" cy="23442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Local des merguez: développement de rouille et d’humidité.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9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7544"/>
            <a:ext cx="5148064" cy="38610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61560"/>
            <a:ext cx="2679762" cy="35730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 siphon n’était pas à fleur ave le niveau du sol. Certains carrelages étaient endommagés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7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4460"/>
            <a:ext cx="3327834" cy="44371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1700808"/>
            <a:ext cx="4138565" cy="37444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et poissonnerie: port d’épingle et de bracelet.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148064" cy="38610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 revêtement de la porte de la poissonnerie est abîmé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1625457"/>
            <a:ext cx="6084168" cy="45631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2336" y="6156012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manque de glace sur les produits frais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5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387" y="6013057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décollement de la peinture des plaques de l’élément froid réservé à la présentation des salaisons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7" y="1628800"/>
            <a:ext cx="7039063" cy="3960440"/>
          </a:xfrm>
        </p:spPr>
      </p:pic>
    </p:spTree>
    <p:extLst>
      <p:ext uri="{BB962C8B-B14F-4D97-AF65-F5344CB8AC3E}">
        <p14:creationId xmlns:p14="http://schemas.microsoft.com/office/powerpoint/2010/main" val="41571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" y="1916832"/>
            <a:ext cx="4499992" cy="33749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36471"/>
            <a:ext cx="4499992" cy="33749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 smtClean="0">
                <a:solidFill>
                  <a:srgbClr val="0070C0"/>
                </a:solidFill>
              </a:rPr>
              <a:t>: sol et plafond de la chambre froide écaillés. Accrochage d’un produit non identifié dans la chambre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6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508104" cy="41310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 smtClean="0">
                <a:solidFill>
                  <a:srgbClr val="0070C0"/>
                </a:solidFill>
              </a:rPr>
              <a:t>: gerbage excessif des produits. Les chevalets étaient présents sur les grilles de soufflage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5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716016" cy="35370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les canalisations ne sont pas étanches.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1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988840"/>
            <a:ext cx="3779912" cy="28349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8745"/>
            <a:ext cx="3995936" cy="29969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2336" y="6084004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les potirons n’étaient pas étiquetés. Les endives n’étaient pas munies de DLC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7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1700808"/>
            <a:ext cx="5148064" cy="38610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manque de louches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26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1628800"/>
            <a:ext cx="4788024" cy="35910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les produits présentaient des signes de rupture de la chaîne du froid.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76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900586" cy="292544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475989" cy="33569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meubles n’étaient pas froids. L’air est difficilement renouvelés dans les rayons des produits frais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les produits casse étaient au soleil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07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les produits en PET étaient exposés au soleil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95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628800"/>
            <a:ext cx="3942829" cy="2957122"/>
          </a:xfrm>
        </p:spPr>
      </p:pic>
      <p:pic>
        <p:nvPicPr>
          <p:cNvPr id="4" name="Espace réservé du contenu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916832"/>
            <a:ext cx="4599285" cy="34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952" y="5805264"/>
            <a:ext cx="72000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Sanitaires et vestiaires: des portières étaient endommagées (</a:t>
            </a:r>
            <a:r>
              <a:rPr lang="fr-FR" b="1" dirty="0" err="1" smtClean="0">
                <a:solidFill>
                  <a:srgbClr val="0070C0"/>
                </a:solidFill>
              </a:rPr>
              <a:t>marchandisers</a:t>
            </a:r>
            <a:r>
              <a:rPr lang="fr-FR" b="1" dirty="0" smtClean="0">
                <a:solidFill>
                  <a:srgbClr val="0070C0"/>
                </a:solidFill>
              </a:rPr>
              <a:t>). Accumulation d’insectes dans le cache lampe.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751833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Fromage/charcuterie : prévoir une séparation entre les caisses de ricotta pour éviter la contamination des pots en dessous par les exsudats de ceux au dessus.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4" y="1484784"/>
            <a:ext cx="7584013" cy="4267049"/>
          </a:xfrm>
        </p:spPr>
      </p:pic>
    </p:spTree>
    <p:extLst>
      <p:ext uri="{BB962C8B-B14F-4D97-AF65-F5344CB8AC3E}">
        <p14:creationId xmlns:p14="http://schemas.microsoft.com/office/powerpoint/2010/main" val="25106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3634" y="5934670"/>
            <a:ext cx="782880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Fromage/charcuterie : fromage présentées sur des plaques en bois n’assurant pas une bonne conductivité du froid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5189" cy="4132678"/>
          </a:xfrm>
        </p:spPr>
      </p:pic>
    </p:spTree>
    <p:extLst>
      <p:ext uri="{BB962C8B-B14F-4D97-AF65-F5344CB8AC3E}">
        <p14:creationId xmlns:p14="http://schemas.microsoft.com/office/powerpoint/2010/main" val="1396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5189" cy="4132678"/>
          </a:xfrm>
        </p:spPr>
      </p:pic>
      <p:sp>
        <p:nvSpPr>
          <p:cNvPr id="5" name="ZoneTexte 4"/>
          <p:cNvSpPr txBox="1"/>
          <p:nvPr/>
        </p:nvSpPr>
        <p:spPr>
          <a:xfrm>
            <a:off x="971600" y="5733256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Fromage/charcuterie: présentation des pâtes dans des couffins en fibre naturelles difficiles à nettoyer et à désinfecter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3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024336" cy="5376599"/>
          </a:xfrm>
        </p:spPr>
      </p:pic>
      <p:sp>
        <p:nvSpPr>
          <p:cNvPr id="6" name="ZoneTexte 5"/>
          <p:cNvSpPr txBox="1"/>
          <p:nvPr/>
        </p:nvSpPr>
        <p:spPr>
          <a:xfrm>
            <a:off x="611560" y="3001163"/>
            <a:ext cx="345638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colmater le trou situé au niveau de la région basse du four à sole.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20072" y="1628800"/>
            <a:ext cx="1800200" cy="1372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1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2636912"/>
            <a:ext cx="41764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 : colmater les trous au niveau du mur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82" y="1340768"/>
            <a:ext cx="2835314" cy="5040560"/>
          </a:xfrm>
        </p:spPr>
      </p:pic>
    </p:spTree>
    <p:extLst>
      <p:ext uri="{BB962C8B-B14F-4D97-AF65-F5344CB8AC3E}">
        <p14:creationId xmlns:p14="http://schemas.microsoft.com/office/powerpoint/2010/main" val="18380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5805264"/>
            <a:ext cx="694409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Assurer une fermeture étanche du bouton de mise en marche du tamiseur de farine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944098" cy="3907009"/>
          </a:xfrm>
        </p:spPr>
      </p:pic>
    </p:spTree>
    <p:extLst>
      <p:ext uri="{BB962C8B-B14F-4D97-AF65-F5344CB8AC3E}">
        <p14:creationId xmlns:p14="http://schemas.microsoft.com/office/powerpoint/2010/main" val="146970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9" y="6093296"/>
            <a:ext cx="748932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Protéger le système d’éclairage de la plonge.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89204" cy="4213706"/>
          </a:xfrm>
        </p:spPr>
      </p:pic>
    </p:spTree>
    <p:extLst>
      <p:ext uri="{BB962C8B-B14F-4D97-AF65-F5344CB8AC3E}">
        <p14:creationId xmlns:p14="http://schemas.microsoft.com/office/powerpoint/2010/main" val="153250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14581</TotalTime>
  <Words>402</Words>
  <Application>Microsoft Office PowerPoint</Application>
  <PresentationFormat>Affichage à l'écran (4:3)</PresentationFormat>
  <Paragraphs>33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358</cp:revision>
  <cp:lastPrinted>2016-02-08T19:41:58Z</cp:lastPrinted>
  <dcterms:created xsi:type="dcterms:W3CDTF">2014-03-07T09:21:22Z</dcterms:created>
  <dcterms:modified xsi:type="dcterms:W3CDTF">2017-10-30T15:25:58Z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2507916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