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55"/>
  </p:notesMasterIdLst>
  <p:handoutMasterIdLst>
    <p:handoutMasterId r:id="rId56"/>
  </p:handoutMasterIdLst>
  <p:sldIdLst>
    <p:sldId id="268" r:id="rId3"/>
    <p:sldId id="362" r:id="rId4"/>
    <p:sldId id="361" r:id="rId5"/>
    <p:sldId id="374" r:id="rId6"/>
    <p:sldId id="365" r:id="rId7"/>
    <p:sldId id="373" r:id="rId8"/>
    <p:sldId id="372" r:id="rId9"/>
    <p:sldId id="370" r:id="rId10"/>
    <p:sldId id="375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69" r:id="rId19"/>
    <p:sldId id="385" r:id="rId20"/>
    <p:sldId id="386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87" r:id="rId29"/>
    <p:sldId id="388" r:id="rId30"/>
    <p:sldId id="397" r:id="rId31"/>
    <p:sldId id="414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0" r:id="rId45"/>
    <p:sldId id="411" r:id="rId46"/>
    <p:sldId id="412" r:id="rId47"/>
    <p:sldId id="413" r:id="rId48"/>
    <p:sldId id="415" r:id="rId49"/>
    <p:sldId id="416" r:id="rId50"/>
    <p:sldId id="417" r:id="rId51"/>
    <p:sldId id="418" r:id="rId52"/>
    <p:sldId id="419" r:id="rId53"/>
    <p:sldId id="420" r:id="rId5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98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763902" y="581819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</a:t>
            </a:r>
            <a:r>
              <a:rPr lang="fr-FR" altLang="fr-FR" kern="0" baseline="0" dirty="0" smtClean="0"/>
              <a:t>marché La </a:t>
            </a:r>
            <a:r>
              <a:rPr lang="fr-FR" altLang="fr-FR" kern="0" baseline="0" dirty="0" err="1" smtClean="0"/>
              <a:t>Soukra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58" y="1"/>
            <a:ext cx="1347786" cy="11213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 txBox="1">
            <a:spLocks noChangeArrowheads="1"/>
          </p:cNvSpPr>
          <p:nvPr userDrawn="1"/>
        </p:nvSpPr>
        <p:spPr bwMode="auto">
          <a:xfrm>
            <a:off x="1763902" y="581819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</a:t>
            </a:r>
            <a:r>
              <a:rPr lang="fr-FR" altLang="fr-FR" kern="0" baseline="0" dirty="0" smtClean="0"/>
              <a:t>marché La </a:t>
            </a:r>
            <a:r>
              <a:rPr lang="fr-FR" altLang="fr-FR" kern="0" baseline="0" dirty="0" err="1" smtClean="0"/>
              <a:t>Soukra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30084" y="285728"/>
            <a:ext cx="1218660" cy="1013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1916832"/>
            <a:ext cx="7488832" cy="244827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Hypermarché La </a:t>
            </a:r>
            <a:r>
              <a:rPr lang="fr-FR" sz="3600" b="1" dirty="0" err="1" smtClean="0">
                <a:solidFill>
                  <a:srgbClr val="FFC000"/>
                </a:solidFill>
              </a:rPr>
              <a:t>Soukra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2916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/>
              <a:t>13/04/2017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1549" y="5452570"/>
            <a:ext cx="3494867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Mejed</a:t>
            </a:r>
            <a:r>
              <a:rPr lang="fr-FR" sz="2000" b="1" dirty="0" smtClean="0">
                <a:solidFill>
                  <a:srgbClr val="000000"/>
                </a:solidFill>
              </a:rPr>
              <a:t> HENI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1187624" y="5949280"/>
            <a:ext cx="684076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Les accroche-arcasses n’étaient pas propres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revêtement de la chambre était usé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" y="1772815"/>
            <a:ext cx="4171434" cy="3128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31" y="2270796"/>
            <a:ext cx="4350069" cy="32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85786" y="4941168"/>
            <a:ext cx="3354166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siphon n’était pas à fleur avec le niveau du sol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La vitre de la </a:t>
            </a:r>
            <a:r>
              <a:rPr lang="fr-FR" sz="1600" b="1" dirty="0" err="1" smtClean="0">
                <a:solidFill>
                  <a:srgbClr val="0070C0"/>
                </a:solidFill>
              </a:rPr>
              <a:t>saucisserie</a:t>
            </a:r>
            <a:r>
              <a:rPr lang="fr-FR" sz="1600" b="1" dirty="0" smtClean="0">
                <a:solidFill>
                  <a:srgbClr val="0070C0"/>
                </a:solidFill>
              </a:rPr>
              <a:t> était brisée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2" y="1383097"/>
            <a:ext cx="4444798" cy="27089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62268"/>
            <a:ext cx="3107837" cy="52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1835696" y="5733256"/>
            <a:ext cx="547260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le revêtement de la </a:t>
            </a:r>
            <a:r>
              <a:rPr lang="fr-FR" sz="1600" b="1" dirty="0" err="1" smtClean="0">
                <a:solidFill>
                  <a:srgbClr val="0070C0"/>
                </a:solidFill>
              </a:rPr>
              <a:t>saucisserie</a:t>
            </a:r>
            <a:r>
              <a:rPr lang="fr-FR" sz="1600" b="1" dirty="0" smtClean="0">
                <a:solidFill>
                  <a:srgbClr val="0070C0"/>
                </a:solidFill>
              </a:rPr>
              <a:t> était écaillé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3699"/>
            <a:ext cx="3899925" cy="292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50" y="170167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14348" y="5500702"/>
            <a:ext cx="7817522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 stand </a:t>
            </a:r>
            <a:r>
              <a:rPr lang="fr-FR" sz="1600" b="1" dirty="0" err="1" smtClean="0">
                <a:solidFill>
                  <a:srgbClr val="0070C0"/>
                </a:solidFill>
              </a:rPr>
              <a:t>trad</a:t>
            </a:r>
            <a:r>
              <a:rPr lang="fr-FR" sz="16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billot était usé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Décollement des composant du meuble avec des câbles traînant par terre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86195"/>
            <a:ext cx="3899925" cy="292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85786" y="6084585"/>
            <a:ext cx="71438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Les afficheurs des meubles n’étaient pas fonctionnels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0" y="3816424"/>
            <a:ext cx="2843808" cy="21328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4" y="1484784"/>
            <a:ext cx="3419872" cy="25649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44" y="1484784"/>
            <a:ext cx="326436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5661248"/>
            <a:ext cx="7488832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</a:t>
            </a:r>
            <a:r>
              <a:rPr lang="fr-FR" sz="1600" b="1" dirty="0" err="1" smtClean="0">
                <a:solidFill>
                  <a:srgbClr val="0070C0"/>
                </a:solidFill>
              </a:rPr>
              <a:t>Chahia</a:t>
            </a:r>
            <a:r>
              <a:rPr lang="fr-FR" sz="1600" b="1" dirty="0" smtClean="0">
                <a:solidFill>
                  <a:srgbClr val="0070C0"/>
                </a:solidFill>
              </a:rPr>
              <a:t>: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Trace d’humidité au mur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La pédale de la poubelle était démontée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3" y="1700808"/>
            <a:ext cx="3707904" cy="27809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98476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85786" y="5780782"/>
            <a:ext cx="750099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 </a:t>
            </a:r>
            <a:r>
              <a:rPr lang="fr-FR" sz="1600" b="1" dirty="0" err="1" smtClean="0">
                <a:solidFill>
                  <a:srgbClr val="0070C0"/>
                </a:solidFill>
              </a:rPr>
              <a:t>Chahia</a:t>
            </a:r>
            <a:r>
              <a:rPr lang="fr-FR" sz="16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Absence de distributeur de savon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meuble devient usé (décollement des jointures)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10" y="1484784"/>
            <a:ext cx="2994126" cy="36724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72" y="1484784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/>
          <p:nvPr/>
        </p:nvSpPr>
        <p:spPr>
          <a:xfrm>
            <a:off x="827584" y="5949280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</a:t>
            </a:r>
            <a:r>
              <a:rPr lang="fr-FR" b="1" dirty="0" err="1" smtClean="0">
                <a:solidFill>
                  <a:srgbClr val="0070C0"/>
                </a:solidFill>
              </a:rPr>
              <a:t>Chahia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Décollement de la résine et développement de rouille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4490"/>
            <a:ext cx="4187957" cy="3140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34" y="1614490"/>
            <a:ext cx="399593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1492531"/>
            <a:ext cx="4680520" cy="3501008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92530"/>
            <a:ext cx="3960440" cy="3501008"/>
          </a:xfrm>
          <a:prstGeom prst="rect">
            <a:avLst/>
          </a:prstGeom>
        </p:spPr>
      </p:pic>
      <p:sp>
        <p:nvSpPr>
          <p:cNvPr id="5" name="ZoneTexte 5"/>
          <p:cNvSpPr txBox="1"/>
          <p:nvPr/>
        </p:nvSpPr>
        <p:spPr>
          <a:xfrm>
            <a:off x="827584" y="5949280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revêtement de la </a:t>
            </a:r>
            <a:r>
              <a:rPr lang="fr-FR" b="1" dirty="0" err="1" smtClean="0">
                <a:solidFill>
                  <a:srgbClr val="0070C0"/>
                </a:solidFill>
              </a:rPr>
              <a:t>casserie</a:t>
            </a:r>
            <a:r>
              <a:rPr lang="fr-FR" b="1" dirty="0" smtClean="0">
                <a:solidFill>
                  <a:srgbClr val="0070C0"/>
                </a:solidFill>
              </a:rPr>
              <a:t> était en décollement</a:t>
            </a:r>
          </a:p>
        </p:txBody>
      </p:sp>
    </p:spTree>
    <p:extLst>
      <p:ext uri="{BB962C8B-B14F-4D97-AF65-F5344CB8AC3E}">
        <p14:creationId xmlns:p14="http://schemas.microsoft.com/office/powerpoint/2010/main" val="2671788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056784" cy="3888432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827584" y="5805264"/>
            <a:ext cx="756084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Développement de rouille au sol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siphon n’était pas à fleur avec le sol</a:t>
            </a:r>
          </a:p>
        </p:txBody>
      </p:sp>
    </p:spTree>
    <p:extLst>
      <p:ext uri="{BB962C8B-B14F-4D97-AF65-F5344CB8AC3E}">
        <p14:creationId xmlns:p14="http://schemas.microsoft.com/office/powerpoint/2010/main" val="121937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5"/>
          <p:cNvSpPr txBox="1"/>
          <p:nvPr/>
        </p:nvSpPr>
        <p:spPr>
          <a:xfrm>
            <a:off x="589609" y="5877272"/>
            <a:ext cx="7870823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Piqûres de moisissures et de rouille au plafond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papier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5576" y="1765438"/>
            <a:ext cx="4355976" cy="35083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71" y="1772816"/>
            <a:ext cx="262575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3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" y="1268760"/>
            <a:ext cx="3466656" cy="23042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0" y="2924944"/>
            <a:ext cx="3131840" cy="23488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4864"/>
            <a:ext cx="3240360" cy="2430270"/>
          </a:xfrm>
          <a:prstGeom prst="rect">
            <a:avLst/>
          </a:prstGeom>
        </p:spPr>
      </p:pic>
      <p:sp>
        <p:nvSpPr>
          <p:cNvPr id="5" name="ZoneTexte 5"/>
          <p:cNvSpPr txBox="1"/>
          <p:nvPr/>
        </p:nvSpPr>
        <p:spPr>
          <a:xfrm>
            <a:off x="25224" y="5661248"/>
            <a:ext cx="911877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</a:t>
            </a:r>
            <a:r>
              <a:rPr lang="fr-FR" b="1" dirty="0" smtClean="0">
                <a:solidFill>
                  <a:srgbClr val="0070C0"/>
                </a:solidFill>
              </a:rPr>
              <a:t>couvercle du </a:t>
            </a:r>
            <a:r>
              <a:rPr lang="fr-FR" b="1" dirty="0" err="1" smtClean="0">
                <a:solidFill>
                  <a:srgbClr val="0070C0"/>
                </a:solidFill>
              </a:rPr>
              <a:t>pastocrème</a:t>
            </a:r>
            <a:r>
              <a:rPr lang="fr-FR" b="1" dirty="0" smtClean="0">
                <a:solidFill>
                  <a:srgbClr val="0070C0"/>
                </a:solidFill>
              </a:rPr>
              <a:t> était endommagé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Des gouttes de graisse, de l’axe du batteur, contaminaient le contenu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Nécessité de repeindre le socle du batteur</a:t>
            </a:r>
          </a:p>
        </p:txBody>
      </p:sp>
    </p:spTree>
    <p:extLst>
      <p:ext uri="{BB962C8B-B14F-4D97-AF65-F5344CB8AC3E}">
        <p14:creationId xmlns:p14="http://schemas.microsoft.com/office/powerpoint/2010/main" val="4250354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700808"/>
            <a:ext cx="3131840" cy="3356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07" y="1484784"/>
            <a:ext cx="5052053" cy="3789040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827584" y="5805264"/>
            <a:ext cx="756084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mur de la chambre froide était troué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Développement de rouille au sol</a:t>
            </a:r>
          </a:p>
        </p:txBody>
      </p:sp>
    </p:spTree>
    <p:extLst>
      <p:ext uri="{BB962C8B-B14F-4D97-AF65-F5344CB8AC3E}">
        <p14:creationId xmlns:p14="http://schemas.microsoft.com/office/powerpoint/2010/main" val="340582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11" y="1484784"/>
            <a:ext cx="5052053" cy="3789040"/>
          </a:xfrm>
          <a:prstGeom prst="rect">
            <a:avLst/>
          </a:prstGeom>
        </p:spPr>
      </p:pic>
      <p:sp>
        <p:nvSpPr>
          <p:cNvPr id="3" name="ZoneTexte 5"/>
          <p:cNvSpPr txBox="1"/>
          <p:nvPr/>
        </p:nvSpPr>
        <p:spPr>
          <a:xfrm>
            <a:off x="827584" y="5949280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développement de givre dans la chambre froide négative</a:t>
            </a:r>
          </a:p>
        </p:txBody>
      </p:sp>
    </p:spTree>
    <p:extLst>
      <p:ext uri="{BB962C8B-B14F-4D97-AF65-F5344CB8AC3E}">
        <p14:creationId xmlns:p14="http://schemas.microsoft.com/office/powerpoint/2010/main" val="1007217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744416" cy="33123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1484784"/>
            <a:ext cx="4416490" cy="3312368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827584" y="5949280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Certaines ouvertures au sol n’étaient pas protégées</a:t>
            </a:r>
          </a:p>
        </p:txBody>
      </p:sp>
    </p:spTree>
    <p:extLst>
      <p:ext uri="{BB962C8B-B14F-4D97-AF65-F5344CB8AC3E}">
        <p14:creationId xmlns:p14="http://schemas.microsoft.com/office/powerpoint/2010/main" val="106672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579862" cy="4773149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735038" y="3369043"/>
            <a:ext cx="354893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Plonge pâtisserie: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station de nettoyage ne disposait pas de pistolet</a:t>
            </a:r>
          </a:p>
        </p:txBody>
      </p:sp>
    </p:spTree>
    <p:extLst>
      <p:ext uri="{BB962C8B-B14F-4D97-AF65-F5344CB8AC3E}">
        <p14:creationId xmlns:p14="http://schemas.microsoft.com/office/powerpoint/2010/main" val="642454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464496" cy="55172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4032448" cy="2880320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4788024" y="5013176"/>
            <a:ext cx="40324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Chambres de pousse: La résine était décollée à plusieurs niveaux</a:t>
            </a:r>
          </a:p>
        </p:txBody>
      </p:sp>
    </p:spTree>
    <p:extLst>
      <p:ext uri="{BB962C8B-B14F-4D97-AF65-F5344CB8AC3E}">
        <p14:creationId xmlns:p14="http://schemas.microsoft.com/office/powerpoint/2010/main" val="330433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4139952" cy="31049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20072" y="2276872"/>
            <a:ext cx="3365116" cy="2924944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827584" y="5589240"/>
            <a:ext cx="756084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plancher du four était endommagé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tubes néon n’étaient pas protégés </a:t>
            </a:r>
          </a:p>
        </p:txBody>
      </p:sp>
    </p:spTree>
    <p:extLst>
      <p:ext uri="{BB962C8B-B14F-4D97-AF65-F5344CB8AC3E}">
        <p14:creationId xmlns:p14="http://schemas.microsoft.com/office/powerpoint/2010/main" val="3971304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3848"/>
            <a:ext cx="3735958" cy="36724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412776"/>
            <a:ext cx="3851920" cy="3673480"/>
          </a:xfrm>
          <a:prstGeom prst="rect">
            <a:avLst/>
          </a:prstGeom>
        </p:spPr>
      </p:pic>
      <p:sp>
        <p:nvSpPr>
          <p:cNvPr id="5" name="ZoneTexte 5"/>
          <p:cNvSpPr txBox="1"/>
          <p:nvPr/>
        </p:nvSpPr>
        <p:spPr>
          <a:xfrm>
            <a:off x="827584" y="5877272"/>
            <a:ext cx="756084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machine à glace n’était pas protégée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Utilisation d’un couteau vert destiné au traitement des légumes</a:t>
            </a:r>
          </a:p>
        </p:txBody>
      </p:sp>
    </p:spTree>
    <p:extLst>
      <p:ext uri="{BB962C8B-B14F-4D97-AF65-F5344CB8AC3E}">
        <p14:creationId xmlns:p14="http://schemas.microsoft.com/office/powerpoint/2010/main" val="4162818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3959424" cy="36408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3"/>
            <a:ext cx="4355976" cy="36408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584" y="5589240"/>
            <a:ext cx="756084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DEIV est placé directement au dessus des étales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poubelles ne peuvent pas être protégées (pédales défaillante et absence de couvercle)</a:t>
            </a:r>
          </a:p>
        </p:txBody>
      </p:sp>
    </p:spTree>
    <p:extLst>
      <p:ext uri="{BB962C8B-B14F-4D97-AF65-F5344CB8AC3E}">
        <p14:creationId xmlns:p14="http://schemas.microsoft.com/office/powerpoint/2010/main" val="4255309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79738"/>
            <a:ext cx="4416490" cy="33123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6200000">
            <a:off x="4330948" y="2323060"/>
            <a:ext cx="4875384" cy="3385168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260881" y="5301208"/>
            <a:ext cx="4407129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langoustes étaient maintenues avec du ruban adhésif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crevettes n’étaient pas étiquetées par la DF ni la DLUO</a:t>
            </a:r>
          </a:p>
        </p:txBody>
      </p:sp>
    </p:spTree>
    <p:extLst>
      <p:ext uri="{BB962C8B-B14F-4D97-AF65-F5344CB8AC3E}">
        <p14:creationId xmlns:p14="http://schemas.microsoft.com/office/powerpoint/2010/main" val="338077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5"/>
          <p:cNvSpPr txBox="1"/>
          <p:nvPr/>
        </p:nvSpPr>
        <p:spPr>
          <a:xfrm>
            <a:off x="179512" y="5912768"/>
            <a:ext cx="863167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port de tenue civile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8" y="1484784"/>
            <a:ext cx="4572000" cy="3429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15" y="1408212"/>
            <a:ext cx="365187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02128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Stockage des poissons congelés dans la chambre froide PLS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840760" cy="4510087"/>
          </a:xfrm>
        </p:spPr>
      </p:pic>
      <p:cxnSp>
        <p:nvCxnSpPr>
          <p:cNvPr id="8" name="Connecteur droit avec flèche 7"/>
          <p:cNvCxnSpPr/>
          <p:nvPr/>
        </p:nvCxnSpPr>
        <p:spPr>
          <a:xfrm>
            <a:off x="1835696" y="2132856"/>
            <a:ext cx="72008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152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032448" cy="33123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4475989" cy="3356992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827584" y="5661248"/>
            <a:ext cx="756084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Chambre froide négative de la poissonnerie: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chambre n’était pas propre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Apparition de signes de décongélation sur les cartons</a:t>
            </a:r>
          </a:p>
        </p:txBody>
      </p:sp>
    </p:spTree>
    <p:extLst>
      <p:ext uri="{BB962C8B-B14F-4D97-AF65-F5344CB8AC3E}">
        <p14:creationId xmlns:p14="http://schemas.microsoft.com/office/powerpoint/2010/main" val="2289246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5148064" cy="38610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6"/>
            <a:ext cx="4499992" cy="3374994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827584" y="5805264"/>
            <a:ext cx="756084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de réception: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Un porte-appât était défoncé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Accumulation de déchets en dessous du quai</a:t>
            </a:r>
          </a:p>
        </p:txBody>
      </p:sp>
    </p:spTree>
    <p:extLst>
      <p:ext uri="{BB962C8B-B14F-4D97-AF65-F5344CB8AC3E}">
        <p14:creationId xmlns:p14="http://schemas.microsoft.com/office/powerpoint/2010/main" val="1469372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056784" cy="4536504"/>
          </a:xfrm>
        </p:spPr>
      </p:pic>
      <p:sp>
        <p:nvSpPr>
          <p:cNvPr id="3" name="ZoneTexte 5"/>
          <p:cNvSpPr txBox="1"/>
          <p:nvPr/>
        </p:nvSpPr>
        <p:spPr>
          <a:xfrm>
            <a:off x="827584" y="6093296"/>
            <a:ext cx="756084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préparation des pizzas au stand traiteur</a:t>
            </a:r>
          </a:p>
        </p:txBody>
      </p:sp>
    </p:spTree>
    <p:extLst>
      <p:ext uri="{BB962C8B-B14F-4D97-AF65-F5344CB8AC3E}">
        <p14:creationId xmlns:p14="http://schemas.microsoft.com/office/powerpoint/2010/main" val="3123813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305"/>
            <a:ext cx="3888432" cy="4392959"/>
          </a:xfrm>
        </p:spPr>
      </p:pic>
      <p:sp>
        <p:nvSpPr>
          <p:cNvPr id="7" name="ZoneTexte 5"/>
          <p:cNvSpPr txBox="1"/>
          <p:nvPr/>
        </p:nvSpPr>
        <p:spPr>
          <a:xfrm>
            <a:off x="899592" y="6021288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Les poignées du rôtissoire sont démontées.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jointure de la porte du laboratoire est détériorée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83568" y="2276872"/>
            <a:ext cx="1656184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56" y="1407778"/>
            <a:ext cx="3756376" cy="4397486"/>
          </a:xfrm>
        </p:spPr>
      </p:pic>
    </p:spTree>
    <p:extLst>
      <p:ext uri="{BB962C8B-B14F-4D97-AF65-F5344CB8AC3E}">
        <p14:creationId xmlns:p14="http://schemas.microsoft.com/office/powerpoint/2010/main" val="1512883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412777"/>
            <a:ext cx="3884612" cy="4464496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12777"/>
            <a:ext cx="3884613" cy="44644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67780" y="6021288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Ecaillement des revêtements du sol et des murs de la chambre froide.</a:t>
            </a:r>
          </a:p>
        </p:txBody>
      </p:sp>
    </p:spTree>
    <p:extLst>
      <p:ext uri="{BB962C8B-B14F-4D97-AF65-F5344CB8AC3E}">
        <p14:creationId xmlns:p14="http://schemas.microsoft.com/office/powerpoint/2010/main" val="1115926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34677"/>
            <a:ext cx="3816424" cy="4248472"/>
          </a:xfrm>
        </p:spPr>
      </p:pic>
      <p:sp>
        <p:nvSpPr>
          <p:cNvPr id="7" name="ZoneTexte 6"/>
          <p:cNvSpPr txBox="1"/>
          <p:nvPr/>
        </p:nvSpPr>
        <p:spPr>
          <a:xfrm>
            <a:off x="688642" y="5805264"/>
            <a:ext cx="781617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Entreposage des paquets de salade </a:t>
            </a:r>
            <a:r>
              <a:rPr lang="fr-FR" b="1" dirty="0" err="1" smtClean="0">
                <a:solidFill>
                  <a:srgbClr val="0070C0"/>
                </a:solidFill>
              </a:rPr>
              <a:t>méchouia</a:t>
            </a:r>
            <a:r>
              <a:rPr lang="fr-FR" b="1" dirty="0" smtClean="0">
                <a:solidFill>
                  <a:srgbClr val="0070C0"/>
                </a:solidFill>
              </a:rPr>
              <a:t> au dessus des caisses de poulets crus.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casier des produits d’entretien est localisé au labo des sandwichs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34677"/>
            <a:ext cx="385662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99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50381"/>
            <a:ext cx="4104456" cy="4310867"/>
          </a:xfrm>
        </p:spPr>
      </p:pic>
      <p:sp>
        <p:nvSpPr>
          <p:cNvPr id="5" name="ZoneTexte 4"/>
          <p:cNvSpPr txBox="1"/>
          <p:nvPr/>
        </p:nvSpPr>
        <p:spPr>
          <a:xfrm>
            <a:off x="719572" y="5805264"/>
            <a:ext cx="756084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 panier de la friteuse est troué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L’huile de friture n’est pas filtrée par une écumoire, la friteuse est remplie de chapelure brulée</a:t>
            </a:r>
          </a:p>
        </p:txBody>
      </p:sp>
      <p:pic>
        <p:nvPicPr>
          <p:cNvPr id="8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672408" cy="4320480"/>
          </a:xfrm>
        </p:spPr>
      </p:pic>
      <p:cxnSp>
        <p:nvCxnSpPr>
          <p:cNvPr id="10" name="Connecteur droit avec flèche 9"/>
          <p:cNvCxnSpPr/>
          <p:nvPr/>
        </p:nvCxnSpPr>
        <p:spPr>
          <a:xfrm>
            <a:off x="683568" y="3068960"/>
            <a:ext cx="1080120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292080" y="2924944"/>
            <a:ext cx="79208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716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340768"/>
            <a:ext cx="3884612" cy="4464496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2875"/>
            <a:ext cx="3884613" cy="4462389"/>
          </a:xfrm>
        </p:spPr>
      </p:pic>
      <p:sp>
        <p:nvSpPr>
          <p:cNvPr id="6" name="ZoneTexte 5"/>
          <p:cNvSpPr txBox="1"/>
          <p:nvPr/>
        </p:nvSpPr>
        <p:spPr>
          <a:xfrm>
            <a:off x="715380" y="6021288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Les grilles de la hotte sont souillées.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Ecaillement du revêtement interne du meuble froid.</a:t>
            </a:r>
          </a:p>
        </p:txBody>
      </p:sp>
    </p:spTree>
    <p:extLst>
      <p:ext uri="{BB962C8B-B14F-4D97-AF65-F5344CB8AC3E}">
        <p14:creationId xmlns:p14="http://schemas.microsoft.com/office/powerpoint/2010/main" val="4225715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313"/>
            <a:ext cx="6912768" cy="4104927"/>
          </a:xfrm>
        </p:spPr>
      </p:pic>
      <p:sp>
        <p:nvSpPr>
          <p:cNvPr id="4" name="ZoneTexte 3"/>
          <p:cNvSpPr txBox="1"/>
          <p:nvPr/>
        </p:nvSpPr>
        <p:spPr>
          <a:xfrm>
            <a:off x="791580" y="5949280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Absence de papier essuie-mains.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savon liquide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7584" y="5949280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Absence de papier essuie-mains.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savon liquide</a:t>
            </a:r>
          </a:p>
        </p:txBody>
      </p:sp>
    </p:spTree>
    <p:extLst>
      <p:ext uri="{BB962C8B-B14F-4D97-AF65-F5344CB8AC3E}">
        <p14:creationId xmlns:p14="http://schemas.microsoft.com/office/powerpoint/2010/main" val="323292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769342" y="5649775"/>
            <a:ext cx="756707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Les étiquettes de certains PAD n’étaient pas lisibles. Le caractère </a:t>
            </a:r>
            <a:r>
              <a:rPr lang="fr-FR" b="1" dirty="0" err="1" smtClean="0">
                <a:solidFill>
                  <a:srgbClr val="0070C0"/>
                </a:solidFill>
              </a:rPr>
              <a:t>sous-vide</a:t>
            </a:r>
            <a:r>
              <a:rPr lang="fr-FR" b="1" dirty="0" smtClean="0">
                <a:solidFill>
                  <a:srgbClr val="0070C0"/>
                </a:solidFill>
              </a:rPr>
              <a:t> a été perdu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2" y="1822512"/>
            <a:ext cx="3707904" cy="36227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42" y="1822512"/>
            <a:ext cx="3600400" cy="36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19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3605" y="1484310"/>
            <a:ext cx="7128793" cy="4320953"/>
          </a:xfrm>
        </p:spPr>
      </p:pic>
      <p:cxnSp>
        <p:nvCxnSpPr>
          <p:cNvPr id="5" name="Connecteur droit avec flèche 4"/>
          <p:cNvCxnSpPr/>
          <p:nvPr/>
        </p:nvCxnSpPr>
        <p:spPr>
          <a:xfrm>
            <a:off x="5004048" y="2708920"/>
            <a:ext cx="72008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827584" y="5949280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 : Les </a:t>
            </a:r>
            <a:r>
              <a:rPr lang="fr-FR" b="1" dirty="0" smtClean="0">
                <a:solidFill>
                  <a:srgbClr val="0070C0"/>
                </a:solidFill>
              </a:rPr>
              <a:t>numéros de lots ne sont pas présents dans les documents de traçabilité de la fabrication</a:t>
            </a:r>
          </a:p>
        </p:txBody>
      </p:sp>
    </p:spTree>
    <p:extLst>
      <p:ext uri="{BB962C8B-B14F-4D97-AF65-F5344CB8AC3E}">
        <p14:creationId xmlns:p14="http://schemas.microsoft.com/office/powerpoint/2010/main" val="4101344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9590"/>
            <a:ext cx="3816423" cy="4311658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349589"/>
            <a:ext cx="3884613" cy="4311659"/>
          </a:xfrm>
        </p:spPr>
      </p:pic>
      <p:sp>
        <p:nvSpPr>
          <p:cNvPr id="6" name="ZoneTexte 5"/>
          <p:cNvSpPr txBox="1"/>
          <p:nvPr/>
        </p:nvSpPr>
        <p:spPr>
          <a:xfrm>
            <a:off x="647562" y="5803049"/>
            <a:ext cx="7740861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Fromage/ charcuterie: La machine emballeuse électrique est en panne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revêtement de l’armoire froide est écaillé</a:t>
            </a:r>
          </a:p>
        </p:txBody>
      </p:sp>
    </p:spTree>
    <p:extLst>
      <p:ext uri="{BB962C8B-B14F-4D97-AF65-F5344CB8AC3E}">
        <p14:creationId xmlns:p14="http://schemas.microsoft.com/office/powerpoint/2010/main" val="1989075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2" y="1292963"/>
            <a:ext cx="3884612" cy="4368285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92963"/>
            <a:ext cx="3672407" cy="4368286"/>
          </a:xfrm>
        </p:spPr>
      </p:pic>
      <p:sp>
        <p:nvSpPr>
          <p:cNvPr id="6" name="ZoneTexte 5"/>
          <p:cNvSpPr txBox="1"/>
          <p:nvPr/>
        </p:nvSpPr>
        <p:spPr>
          <a:xfrm>
            <a:off x="647562" y="5803049"/>
            <a:ext cx="7740861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Fromage/ </a:t>
            </a:r>
            <a:r>
              <a:rPr lang="fr-FR" b="1" dirty="0">
                <a:solidFill>
                  <a:srgbClr val="0070C0"/>
                </a:solidFill>
              </a:rPr>
              <a:t>charcuterie: Les horaires de sorties des déchets du rayon fromage/charcuterie sont étalés sur toute la journée 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La poubelle est dépourvue de couvercle</a:t>
            </a:r>
          </a:p>
        </p:txBody>
      </p:sp>
    </p:spTree>
    <p:extLst>
      <p:ext uri="{BB962C8B-B14F-4D97-AF65-F5344CB8AC3E}">
        <p14:creationId xmlns:p14="http://schemas.microsoft.com/office/powerpoint/2010/main" val="3935942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1015"/>
            <a:ext cx="3744416" cy="4379516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51587"/>
            <a:ext cx="3884613" cy="4248943"/>
          </a:xfrm>
        </p:spPr>
      </p:pic>
      <p:sp>
        <p:nvSpPr>
          <p:cNvPr id="6" name="ZoneTexte 5"/>
          <p:cNvSpPr txBox="1"/>
          <p:nvPr/>
        </p:nvSpPr>
        <p:spPr>
          <a:xfrm>
            <a:off x="647562" y="5803049"/>
            <a:ext cx="7740861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Fromage/ charcuterie: Les pâtes fraiches sont exposées au dessus du meuble fromage LS.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liste des ingrédients des pâtes ‘KOCTAIL SPIRAL’ est incomplète</a:t>
            </a:r>
          </a:p>
        </p:txBody>
      </p:sp>
    </p:spTree>
    <p:extLst>
      <p:ext uri="{BB962C8B-B14F-4D97-AF65-F5344CB8AC3E}">
        <p14:creationId xmlns:p14="http://schemas.microsoft.com/office/powerpoint/2010/main" val="443850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840760" cy="4104456"/>
          </a:xfrm>
        </p:spPr>
      </p:pic>
      <p:sp>
        <p:nvSpPr>
          <p:cNvPr id="5" name="ZoneTexte 4"/>
          <p:cNvSpPr txBox="1"/>
          <p:nvPr/>
        </p:nvSpPr>
        <p:spPr>
          <a:xfrm>
            <a:off x="827585" y="6165304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DEIV placés au dessus du rayon fruits</a:t>
            </a:r>
          </a:p>
        </p:txBody>
      </p:sp>
    </p:spTree>
    <p:extLst>
      <p:ext uri="{BB962C8B-B14F-4D97-AF65-F5344CB8AC3E}">
        <p14:creationId xmlns:p14="http://schemas.microsoft.com/office/powerpoint/2010/main" val="1204839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56792"/>
            <a:ext cx="3884612" cy="4248471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"/>
          <a:stretch/>
        </p:blipFill>
        <p:spPr>
          <a:xfrm>
            <a:off x="4550295" y="1565796"/>
            <a:ext cx="3600773" cy="4248470"/>
          </a:xfrm>
        </p:spPr>
      </p:pic>
      <p:sp>
        <p:nvSpPr>
          <p:cNvPr id="6" name="ZoneTexte 5"/>
          <p:cNvSpPr txBox="1"/>
          <p:nvPr/>
        </p:nvSpPr>
        <p:spPr>
          <a:xfrm>
            <a:off x="827584" y="602128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Présence d’un cadavre d’insecte dans une boite de melon et de souillures sur les fraises ‘ORTO FRESH’.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733266" y="2852382"/>
            <a:ext cx="822510" cy="720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923928" y="155679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508104" y="2687217"/>
            <a:ext cx="720080" cy="993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220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317"/>
            <a:ext cx="3884613" cy="4320946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484316"/>
            <a:ext cx="3884612" cy="4320947"/>
          </a:xfrm>
        </p:spPr>
      </p:pic>
      <p:sp>
        <p:nvSpPr>
          <p:cNvPr id="8" name="ZoneTexte 7"/>
          <p:cNvSpPr txBox="1"/>
          <p:nvPr/>
        </p:nvSpPr>
        <p:spPr>
          <a:xfrm>
            <a:off x="827584" y="602128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Le </a:t>
            </a:r>
            <a:r>
              <a:rPr lang="fr-FR" b="1" dirty="0" smtClean="0">
                <a:solidFill>
                  <a:srgbClr val="0070C0"/>
                </a:solidFill>
              </a:rPr>
              <a:t>nombre de louche est insuffisant.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souillures dans les zones sous les meubles condiments</a:t>
            </a:r>
          </a:p>
        </p:txBody>
      </p:sp>
    </p:spTree>
    <p:extLst>
      <p:ext uri="{BB962C8B-B14F-4D97-AF65-F5344CB8AC3E}">
        <p14:creationId xmlns:p14="http://schemas.microsoft.com/office/powerpoint/2010/main" val="577982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484784"/>
            <a:ext cx="3884612" cy="3960439"/>
          </a:xfrm>
        </p:spPr>
      </p:pic>
      <p:pic>
        <p:nvPicPr>
          <p:cNvPr id="5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785"/>
            <a:ext cx="3884613" cy="3960438"/>
          </a:xfrm>
        </p:spPr>
      </p:pic>
      <p:sp>
        <p:nvSpPr>
          <p:cNvPr id="6" name="ZoneTexte 5"/>
          <p:cNvSpPr txBox="1"/>
          <p:nvPr/>
        </p:nvSpPr>
        <p:spPr>
          <a:xfrm>
            <a:off x="679376" y="5661248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Condensation sur l’évaporateur du labo des jus frais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souillures persistantes sur la machine presse orange nettoyée.</a:t>
            </a:r>
          </a:p>
        </p:txBody>
      </p:sp>
    </p:spTree>
    <p:extLst>
      <p:ext uri="{BB962C8B-B14F-4D97-AF65-F5344CB8AC3E}">
        <p14:creationId xmlns:p14="http://schemas.microsoft.com/office/powerpoint/2010/main" val="421547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816424" cy="4464495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3781797" cy="4464495"/>
          </a:xfrm>
        </p:spPr>
      </p:pic>
      <p:sp>
        <p:nvSpPr>
          <p:cNvPr id="6" name="ZoneTexte 5"/>
          <p:cNvSpPr txBox="1"/>
          <p:nvPr/>
        </p:nvSpPr>
        <p:spPr>
          <a:xfrm>
            <a:off x="683568" y="602128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Développement de rouille en bas de la chambre froide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revêtement du sol de la chambre froide crémerie est crevassé</a:t>
            </a:r>
          </a:p>
        </p:txBody>
      </p:sp>
    </p:spTree>
    <p:extLst>
      <p:ext uri="{BB962C8B-B14F-4D97-AF65-F5344CB8AC3E}">
        <p14:creationId xmlns:p14="http://schemas.microsoft.com/office/powerpoint/2010/main" val="3933122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484316"/>
            <a:ext cx="3884612" cy="4176931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317"/>
            <a:ext cx="3884613" cy="4176930"/>
          </a:xfrm>
        </p:spPr>
      </p:pic>
      <p:sp>
        <p:nvSpPr>
          <p:cNvPr id="6" name="ZoneTexte 5"/>
          <p:cNvSpPr txBox="1"/>
          <p:nvPr/>
        </p:nvSpPr>
        <p:spPr>
          <a:xfrm>
            <a:off x="683568" y="602128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Ecaillement des revêtements internes des meubles surgelés et poulets LS.</a:t>
            </a:r>
          </a:p>
        </p:txBody>
      </p:sp>
    </p:spTree>
    <p:extLst>
      <p:ext uri="{BB962C8B-B14F-4D97-AF65-F5344CB8AC3E}">
        <p14:creationId xmlns:p14="http://schemas.microsoft.com/office/powerpoint/2010/main" val="288196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/>
          <p:nvPr/>
        </p:nvSpPr>
        <p:spPr>
          <a:xfrm>
            <a:off x="611560" y="5613047"/>
            <a:ext cx="784887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Accrochage des carcasses à l’aide d’une corde en plastique</a:t>
            </a:r>
          </a:p>
          <a:p>
            <a:r>
              <a:rPr lang="fr-FR" b="1" dirty="0">
                <a:solidFill>
                  <a:srgbClr val="0070C0"/>
                </a:solidFill>
              </a:rPr>
              <a:t>non respect du code </a:t>
            </a:r>
            <a:r>
              <a:rPr lang="fr-FR" b="1" dirty="0" smtClean="0">
                <a:solidFill>
                  <a:srgbClr val="0070C0"/>
                </a:solidFill>
              </a:rPr>
              <a:t>couleur </a:t>
            </a:r>
            <a:r>
              <a:rPr lang="fr-FR" b="1" dirty="0">
                <a:solidFill>
                  <a:srgbClr val="0070C0"/>
                </a:solidFill>
              </a:rPr>
              <a:t>des couteaux (le couteau bleu est pour la poissonnerie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2985796" cy="41490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524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884612" cy="3960440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2776"/>
            <a:ext cx="3884613" cy="3960439"/>
          </a:xfrm>
        </p:spPr>
      </p:pic>
      <p:sp>
        <p:nvSpPr>
          <p:cNvPr id="6" name="ZoneTexte 5"/>
          <p:cNvSpPr txBox="1"/>
          <p:nvPr/>
        </p:nvSpPr>
        <p:spPr>
          <a:xfrm>
            <a:off x="679748" y="5733256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des signes alarmes aux afficheurs du meuble surgelé des produits d’origine animale.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piqûres de moisissures sur les meubles des yaourts;</a:t>
            </a:r>
          </a:p>
        </p:txBody>
      </p:sp>
    </p:spTree>
    <p:extLst>
      <p:ext uri="{BB962C8B-B14F-4D97-AF65-F5344CB8AC3E}">
        <p14:creationId xmlns:p14="http://schemas.microsoft.com/office/powerpoint/2010/main" val="2356435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412776"/>
            <a:ext cx="3884612" cy="4464495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2777"/>
            <a:ext cx="3884613" cy="4464494"/>
          </a:xfrm>
        </p:spPr>
      </p:pic>
      <p:sp>
        <p:nvSpPr>
          <p:cNvPr id="6" name="ZoneTexte 5"/>
          <p:cNvSpPr txBox="1"/>
          <p:nvPr/>
        </p:nvSpPr>
        <p:spPr>
          <a:xfrm>
            <a:off x="679376" y="602128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la zone casse des liquides est souillée; développement d’insectes sur les paquets de jus gonflés.;</a:t>
            </a:r>
          </a:p>
        </p:txBody>
      </p:sp>
    </p:spTree>
    <p:extLst>
      <p:ext uri="{BB962C8B-B14F-4D97-AF65-F5344CB8AC3E}">
        <p14:creationId xmlns:p14="http://schemas.microsoft.com/office/powerpoint/2010/main" val="27747029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484317"/>
            <a:ext cx="3884612" cy="3711770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317"/>
            <a:ext cx="3884613" cy="3711769"/>
          </a:xfrm>
        </p:spPr>
      </p:pic>
      <p:sp>
        <p:nvSpPr>
          <p:cNvPr id="6" name="ZoneTexte 5"/>
          <p:cNvSpPr txBox="1"/>
          <p:nvPr/>
        </p:nvSpPr>
        <p:spPr>
          <a:xfrm>
            <a:off x="679376" y="5661248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 suremballage de l’ensemble des produits en promotion cache les mentions DLUO et les mentions obligatoires de l’étiquette de la moutarde ‘Jadida’.</a:t>
            </a:r>
          </a:p>
        </p:txBody>
      </p:sp>
    </p:spTree>
    <p:extLst>
      <p:ext uri="{BB962C8B-B14F-4D97-AF65-F5344CB8AC3E}">
        <p14:creationId xmlns:p14="http://schemas.microsoft.com/office/powerpoint/2010/main" val="181106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/>
          <p:nvPr/>
        </p:nvSpPr>
        <p:spPr>
          <a:xfrm>
            <a:off x="589609" y="6237312"/>
            <a:ext cx="787082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développement de rouille dans la plonge et la chambre froide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672408" cy="25922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672408" cy="20162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26159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3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5589240"/>
            <a:ext cx="83074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Des merguez non datées étaient stockées dans des caisses de différentes couleurs dont celles destinées aux déchets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"/>
          <a:stretch/>
        </p:blipFill>
        <p:spPr>
          <a:xfrm>
            <a:off x="2723325" y="1556792"/>
            <a:ext cx="365187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044952"/>
            <a:ext cx="784887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Seule un ensemble de carcasses était identifié par la date de réception et le fournisseur. Absence d’identification pour le reste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" y="1368152"/>
            <a:ext cx="5052053" cy="37890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3534139" cy="26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683568" y="5805264"/>
            <a:ext cx="7667946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Stockage dans un premier bac d’une barquette de viande hachée depuis le 11/04 avec du parage (destiné au hachage) non identifié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Stockage dans un 2</a:t>
            </a:r>
            <a:r>
              <a:rPr lang="fr-FR" sz="1600" b="1" baseline="30000" dirty="0" smtClean="0">
                <a:solidFill>
                  <a:srgbClr val="0070C0"/>
                </a:solidFill>
              </a:rPr>
              <a:t>ème</a:t>
            </a:r>
            <a:r>
              <a:rPr lang="fr-FR" sz="1600" b="1" dirty="0" smtClean="0">
                <a:solidFill>
                  <a:srgbClr val="0070C0"/>
                </a:solidFill>
              </a:rPr>
              <a:t> bac, de parage pour merguez depuis le 11/04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7" y="1196752"/>
            <a:ext cx="3528392" cy="19919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45" y="1196752"/>
            <a:ext cx="4025748" cy="45877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"/>
          <a:stretch/>
        </p:blipFill>
        <p:spPr>
          <a:xfrm>
            <a:off x="752537" y="3356992"/>
            <a:ext cx="35283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14360</TotalTime>
  <Words>919</Words>
  <Application>Microsoft Office PowerPoint</Application>
  <PresentationFormat>Affichage à l'écran (4:3)</PresentationFormat>
  <Paragraphs>110</Paragraphs>
  <Slides>52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337</cp:revision>
  <cp:lastPrinted>2016-02-08T19:41:58Z</cp:lastPrinted>
  <dcterms:created xsi:type="dcterms:W3CDTF">2014-03-07T09:21:22Z</dcterms:created>
  <dcterms:modified xsi:type="dcterms:W3CDTF">2017-04-20T11:24:33Z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2507916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