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8" r:id="rId2"/>
    <p:sldId id="370" r:id="rId3"/>
    <p:sldId id="372" r:id="rId4"/>
    <p:sldId id="373" r:id="rId5"/>
    <p:sldId id="374" r:id="rId6"/>
    <p:sldId id="375" r:id="rId7"/>
    <p:sldId id="376" r:id="rId8"/>
    <p:sldId id="351" r:id="rId9"/>
    <p:sldId id="352" r:id="rId10"/>
    <p:sldId id="353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3" r:id="rId19"/>
    <p:sldId id="362" r:id="rId20"/>
    <p:sldId id="364" r:id="rId21"/>
    <p:sldId id="365" r:id="rId22"/>
    <p:sldId id="366" r:id="rId23"/>
    <p:sldId id="367" r:id="rId24"/>
    <p:sldId id="368" r:id="rId25"/>
    <p:sldId id="369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19/12/2019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19/12/2019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Carrefour Gabes</a:t>
            </a:r>
            <a:endParaRPr lang="fr-FR" altLang="fr-FR" kern="0" baseline="0" dirty="0" smtClean="0"/>
          </a:p>
        </p:txBody>
      </p:sp>
      <p:pic>
        <p:nvPicPr>
          <p:cNvPr id="10" name="Image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D9314692-51BA-444F-BE73-A3FC02B0B81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92" y="187723"/>
            <a:ext cx="2238705" cy="767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746592"/>
            <a:ext cx="255711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18 novembre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1549" y="5261843"/>
            <a:ext cx="3494867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Mme </a:t>
            </a:r>
            <a:r>
              <a:rPr lang="fr-FR" sz="2000" b="1" dirty="0" smtClean="0">
                <a:solidFill>
                  <a:srgbClr val="000000"/>
                </a:solidFill>
              </a:rPr>
              <a:t>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Souheil DRAOUI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04048" y="3200735"/>
            <a:ext cx="3096344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3 lampes non fonctionnelles dans le meubles froid d'exposition des fromages.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6228601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piqures de moisissures sur les fixateurs de prix dans le meuble froid d'exposition des </a:t>
            </a:r>
            <a:r>
              <a:rPr lang="fr-FR" sz="1600" b="1" dirty="0" smtClean="0">
                <a:solidFill>
                  <a:srgbClr val="0070C0"/>
                </a:solidFill>
              </a:rPr>
              <a:t>yaourts.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7" y="764704"/>
            <a:ext cx="4011910" cy="534921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987824" y="1988840"/>
            <a:ext cx="2448272" cy="20162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630932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L'étiquetage fournisseur était illisible pour un pots de glace "boules d'or".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865354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32650" y="4836905"/>
            <a:ext cx="464451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givre au niveau des meubles froid d'exposition des glaces et produits surgelés.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9" y="4149080"/>
            <a:ext cx="3323861" cy="24928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2301720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2301720" cy="3068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46675" y="6309320"/>
            <a:ext cx="603067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CF(-): Présence de givre au sol et sur les produits stockés.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0" y="1124746"/>
            <a:ext cx="3672407" cy="48965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5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35696" y="6237312"/>
            <a:ext cx="568863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Le </a:t>
            </a:r>
            <a:r>
              <a:rPr lang="fr-FR" sz="1600" b="1" dirty="0">
                <a:solidFill>
                  <a:srgbClr val="0070C0"/>
                </a:solidFill>
              </a:rPr>
              <a:t>revêtement du sol des CF (+ et -) était </a:t>
            </a:r>
            <a:r>
              <a:rPr lang="fr-FR" sz="1600" b="1" dirty="0" smtClean="0">
                <a:solidFill>
                  <a:srgbClr val="0070C0"/>
                </a:solidFill>
              </a:rPr>
              <a:t>crevassé.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7425"/>
            <a:ext cx="3523320" cy="46977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7425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47664" y="4972816"/>
            <a:ext cx="68103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et épices: Certains </a:t>
            </a:r>
            <a:r>
              <a:rPr lang="fr-FR" sz="1600" b="1" dirty="0">
                <a:solidFill>
                  <a:srgbClr val="0070C0"/>
                </a:solidFill>
              </a:rPr>
              <a:t>bacs d'exposition des épices n'étaient pas munis de louche.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51" y="1058920"/>
            <a:ext cx="2500888" cy="33345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67" y="1052735"/>
            <a:ext cx="2505527" cy="33407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8920"/>
            <a:ext cx="2506275" cy="33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</a:t>
            </a:r>
            <a:r>
              <a:rPr lang="fr-FR" sz="1600" b="1" dirty="0">
                <a:solidFill>
                  <a:srgbClr val="0070C0"/>
                </a:solidFill>
              </a:rPr>
              <a:t>et épices: Certains couvercle des bacs a épices étaient démontés et entreposés en contact direct avec les produits. Ces couvercle présentent des vises au niveau des charnières (risque d'intrusion de corps étranger).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384376" cy="45125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32818" y="6309320"/>
            <a:ext cx="575037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Vestiaire hommes: Le distributeur savon était démonté.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014816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Les pédales poubelles étaient rompues au niveau de la salle de pause et des deux vestiaires (hommes et femmes).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1990"/>
            <a:ext cx="3327834" cy="4437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64" y="141199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416824" cy="42484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9572" y="6128801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Exposition des viandes hachées dans un récipient au meuble boucherie trad.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PGC: une boîte « chicorée, </a:t>
            </a:r>
            <a:r>
              <a:rPr b="1" dirty="0" lang="fr-FR" sz="1600">
                <a:solidFill>
                  <a:srgbClr val="0070C0"/>
                </a:solidFill>
              </a:rPr>
              <a:t>L</a:t>
            </a:r>
            <a:r>
              <a:rPr b="1" dirty="0" lang="fr-FR" smtClean="0" sz="1600">
                <a:solidFill>
                  <a:srgbClr val="0070C0"/>
                </a:solidFill>
              </a:rPr>
              <a:t>eroux » était cabossée.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/>
          <a:stretch/>
        </p:blipFill>
        <p:spPr>
          <a:xfrm>
            <a:off x="5436096" y="1556792"/>
            <a:ext cx="2160240" cy="33468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15616" y="1196752"/>
            <a:ext cx="2926042" cy="44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005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PGC: les mentions légales (DF et DLC) étaient illisibles sur un paquet de « Haribo goldenbears ».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/>
          <a:stretch/>
        </p:blipFill>
        <p:spPr>
          <a:xfrm>
            <a:off x="5724128" y="1340768"/>
            <a:ext cx="2991094" cy="36724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"/>
          <a:stretch/>
        </p:blipFill>
        <p:spPr>
          <a:xfrm>
            <a:off x="1187624" y="1340768"/>
            <a:ext cx="3203201" cy="39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21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1" y="623731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PGC (meuble froid): l’évaporateur était souillé.  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"/>
          <a:stretch/>
        </p:blipFill>
        <p:spPr>
          <a:xfrm rot="16200000">
            <a:off x="2561646" y="614818"/>
            <a:ext cx="409271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8462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PGC: le revêtement du sol était décollé au niveau de la surface de vente.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 r="62"/>
          <a:stretch/>
        </p:blipFill>
        <p:spPr>
          <a:xfrm>
            <a:off x="4788024" y="1316653"/>
            <a:ext cx="4149583" cy="26829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316653"/>
            <a:ext cx="4481994" cy="32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57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Fruits et légumes: exposition des ananas au froid.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340768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Fruits et légumes: mention de dattes « branchées » sur l’étiquette; il s’agit de dattes débranchées, corriger l’étiquette.</a:t>
            </a:r>
            <a:endParaRPr b="1" dirty="0" lang="fr-FR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>
          <a:xfrm>
            <a:off x="2090236" y="1268760"/>
            <a:ext cx="50355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311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572" y="6128801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Meuble partiellement protégé.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Panier avec résidus carbonisés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6" y="1412776"/>
            <a:ext cx="3670720" cy="4392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850" y="1412776"/>
            <a:ext cx="37615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1234" y="5805264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Identification erronée des fromages et charcuteries destinés à la fabrication des pizzas.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Maintien de la râpe souillée dans le bac de fromage râpé.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608646" y="1340768"/>
            <a:ext cx="3708412" cy="42713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34" y="1340768"/>
            <a:ext cx="3744416" cy="4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572" y="6128801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Planche de découpe souillée.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Présence de l’eau stagnante sous palette des poulets </a:t>
            </a:r>
            <a:r>
              <a:rPr lang="fr-FR" sz="1600" b="1" dirty="0" smtClean="0">
                <a:solidFill>
                  <a:srgbClr val="0070C0"/>
                </a:solidFill>
              </a:rPr>
              <a:t>marinés.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412776"/>
            <a:ext cx="3686175" cy="44644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264" y="1409684"/>
            <a:ext cx="3852428" cy="44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572" y="6128801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Laminoir oxydé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Diviseuse souillée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47" y="1340768"/>
            <a:ext cx="4512325" cy="45365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0768"/>
            <a:ext cx="368617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9572" y="6128801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Fromage: Présence de piqûres de moisissures sur les caisses de fromage.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412776"/>
            <a:ext cx="3686175" cy="4320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14" y="1412776"/>
            <a:ext cx="408172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6128801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L'étiquetage fournisseur de certains boudins de salami "chahia" était illisible.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81449" y="4941171"/>
            <a:ext cx="4006975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z="1600">
                <a:solidFill>
                  <a:srgbClr val="0070C0"/>
                </a:solidFill>
              </a:rPr>
              <a:t>PLS: Présence de 4 sachets de saucisson à l'ail "el mazraa" retrait DLC le 19/11/19. Nous rappelons que la date de retrait est de DLC-2.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/>
          <a:stretch/>
        </p:blipFill>
        <p:spPr>
          <a:xfrm rot="16200000">
            <a:off x="5134371" y="578655"/>
            <a:ext cx="2808314" cy="43651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3979" y="1994558"/>
            <a:ext cx="5100060" cy="382504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228184" y="2132856"/>
            <a:ext cx="2160240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13878</TotalTime>
  <Words>392</Words>
  <Application>Microsoft Office PowerPoint</Application>
  <PresentationFormat>Affichage à l'écran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362</cp:revision>
  <cp:lastPrinted>2016-02-08T19:41:58Z</cp:lastPrinted>
  <dcterms:created xsi:type="dcterms:W3CDTF">2014-03-07T09:21:22Z</dcterms:created>
  <dcterms:modified xsi:type="dcterms:W3CDTF">2019-12-19T07:58:15Z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1367978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