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2" r:id="rId22"/>
    <p:sldId id="293" r:id="rId23"/>
    <p:sldId id="291" r:id="rId2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8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44847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HM Gabes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3502" y="5855028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07/05/2018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6063" y="5229200"/>
            <a:ext cx="2614882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HENI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Boucherie/</a:t>
            </a:r>
            <a:r>
              <a:rPr lang="fr-FR" alt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altLang="fr-FR" b="1" dirty="0" smtClean="0">
                <a:solidFill>
                  <a:srgbClr val="0070C0"/>
                </a:solidFill>
              </a:rPr>
              <a:t>: utilisation </a:t>
            </a:r>
            <a:r>
              <a:rPr lang="fr-FR" altLang="fr-FR" b="1" dirty="0" smtClean="0">
                <a:solidFill>
                  <a:srgbClr val="0070C0"/>
                </a:solidFill>
              </a:rPr>
              <a:t>d’un </a:t>
            </a:r>
            <a:r>
              <a:rPr lang="fr-FR" altLang="fr-FR" b="1" dirty="0" smtClean="0">
                <a:solidFill>
                  <a:srgbClr val="0070C0"/>
                </a:solidFill>
              </a:rPr>
              <a:t>couteau jaune pour la découpe des </a:t>
            </a:r>
            <a:r>
              <a:rPr lang="fr-FR" altLang="fr-FR" b="1" dirty="0" smtClean="0">
                <a:solidFill>
                  <a:srgbClr val="0070C0"/>
                </a:solidFill>
              </a:rPr>
              <a:t>viandes rouges, </a:t>
            </a:r>
            <a:r>
              <a:rPr lang="fr-FR" altLang="fr-FR" b="1" dirty="0" smtClean="0">
                <a:solidFill>
                  <a:srgbClr val="0070C0"/>
                </a:solidFill>
              </a:rPr>
              <a:t>veuillez respecter le code couleur.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772816"/>
            <a:ext cx="5148063" cy="3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rgbClr val="0070C0"/>
                </a:solidFill>
              </a:rPr>
              <a:t>Boucherie/</a:t>
            </a:r>
            <a:r>
              <a:rPr lang="fr-FR" altLang="fr-FR" b="1" dirty="0" err="1">
                <a:solidFill>
                  <a:srgbClr val="0070C0"/>
                </a:solidFill>
              </a:rPr>
              <a:t>volaillerie</a:t>
            </a:r>
            <a:r>
              <a:rPr lang="fr-FR" altLang="fr-FR" b="1" dirty="0" smtClean="0">
                <a:solidFill>
                  <a:srgbClr val="0070C0"/>
                </a:solidFill>
              </a:rPr>
              <a:t>: la poubelle était à ouverture manuelle.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7" y="1556792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rgbClr val="0070C0"/>
                </a:solidFill>
              </a:rPr>
              <a:t>Boucherie/</a:t>
            </a:r>
            <a:r>
              <a:rPr lang="fr-FR" altLang="fr-FR" b="1" dirty="0" err="1">
                <a:solidFill>
                  <a:srgbClr val="0070C0"/>
                </a:solidFill>
              </a:rPr>
              <a:t>volaillerie</a:t>
            </a:r>
            <a:r>
              <a:rPr lang="fr-FR" altLang="fr-FR" b="1" dirty="0" smtClean="0">
                <a:solidFill>
                  <a:srgbClr val="0070C0"/>
                </a:solidFill>
              </a:rPr>
              <a:t>: les planches de découpe étaient usées.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76464" cy="3132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2" y="1530175"/>
            <a:ext cx="4211954" cy="31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Meuble LS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altLang="fr-FR" b="1" dirty="0" smtClean="0">
                <a:solidFill>
                  <a:srgbClr val="0070C0"/>
                </a:solidFill>
              </a:rPr>
              <a:t>: l’afficheur était non fonctionnel.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7" y="148478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/</a:t>
            </a:r>
            <a:r>
              <a:rPr lang="fr-FR" alt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altLang="fr-FR" b="1" dirty="0" smtClean="0">
                <a:solidFill>
                  <a:srgbClr val="0070C0"/>
                </a:solidFill>
              </a:rPr>
              <a:t>: les ingrédients du « biscuit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besbes</a:t>
            </a:r>
            <a:r>
              <a:rPr lang="fr-FR" altLang="fr-FR" b="1" dirty="0" smtClean="0">
                <a:solidFill>
                  <a:srgbClr val="0070C0"/>
                </a:solidFill>
              </a:rPr>
              <a:t> » n’</a:t>
            </a:r>
            <a:r>
              <a:rPr lang="fr-FR" altLang="fr-FR" b="1" dirty="0">
                <a:solidFill>
                  <a:srgbClr val="0070C0"/>
                </a:solidFill>
              </a:rPr>
              <a:t>é</a:t>
            </a:r>
            <a:r>
              <a:rPr lang="fr-FR" altLang="fr-FR" b="1" dirty="0" smtClean="0">
                <a:solidFill>
                  <a:srgbClr val="0070C0"/>
                </a:solidFill>
              </a:rPr>
              <a:t>taient pas mentionnés </a:t>
            </a:r>
            <a:r>
              <a:rPr lang="fr-FR" altLang="fr-FR" b="1" dirty="0" smtClean="0">
                <a:solidFill>
                  <a:srgbClr val="0070C0"/>
                </a:solidFill>
              </a:rPr>
              <a:t>sur </a:t>
            </a:r>
            <a:r>
              <a:rPr lang="fr-FR" altLang="fr-FR" b="1" dirty="0" smtClean="0">
                <a:solidFill>
                  <a:srgbClr val="0070C0"/>
                </a:solidFill>
              </a:rPr>
              <a:t>l’étiquette UHD.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0" y="1196752"/>
            <a:ext cx="3595176" cy="4793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30" y="1196752"/>
            <a:ext cx="4109172" cy="30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FLEG: assurer le nettoyage des fixateurs des piques prix au niveau du meuble froid des produits 4éme gamme.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78" y="1484784"/>
            <a:ext cx="5639596" cy="42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 et épices: manque de louches.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92488" cy="32943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248472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7930"/>
            <a:ext cx="3168352" cy="23762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10" y="1207930"/>
            <a:ext cx="3168352" cy="23762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65986"/>
            <a:ext cx="3168352" cy="23317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10" y="3786530"/>
            <a:ext cx="3168352" cy="23385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4348" y="5877272"/>
            <a:ext cx="76470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Réception et réserve:</a:t>
            </a:r>
            <a:br>
              <a:rPr lang="fr-FR" altLang="fr-FR" b="1" dirty="0" smtClean="0">
                <a:solidFill>
                  <a:srgbClr val="0070C0"/>
                </a:solidFill>
              </a:rPr>
            </a:br>
            <a:r>
              <a:rPr lang="fr-FR" altLang="fr-FR" b="1" dirty="0" smtClean="0">
                <a:solidFill>
                  <a:srgbClr val="0070C0"/>
                </a:solidFill>
              </a:rPr>
              <a:t>Décollement de la résine à plusieurs niveaux, le </a:t>
            </a:r>
            <a:r>
              <a:rPr lang="fr-FR" altLang="fr-FR" b="1" dirty="0">
                <a:solidFill>
                  <a:srgbClr val="0070C0"/>
                </a:solidFill>
              </a:rPr>
              <a:t>sol était </a:t>
            </a:r>
            <a:r>
              <a:rPr lang="fr-FR" altLang="fr-FR" b="1" dirty="0" smtClean="0">
                <a:solidFill>
                  <a:srgbClr val="0070C0"/>
                </a:solidFill>
              </a:rPr>
              <a:t>crevassé.</a:t>
            </a:r>
            <a:endParaRPr lang="fr-FR" altLang="fr-FR" b="1" dirty="0">
              <a:solidFill>
                <a:srgbClr val="0070C0"/>
              </a:solidFill>
            </a:endParaRPr>
          </a:p>
          <a:p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Réserve: stockage des sacs de sucre sur des palettes en bois, le stockage doit être effectué sur des palettes en plastique.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40" y="162880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 surgelé: présence de givre au niveau du meuble des glaces.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" y="1408858"/>
            <a:ext cx="3941661" cy="29562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364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les produits entamés n’étaient pas étiquetés par la date d’entame.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82" y="1261515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3037266" cy="40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assurer le nettoyage des rayons ( présence </a:t>
            </a:r>
            <a:r>
              <a:rPr lang="fr-FR" altLang="fr-FR" b="1" dirty="0" smtClean="0">
                <a:solidFill>
                  <a:srgbClr val="0070C0"/>
                </a:solidFill>
              </a:rPr>
              <a:t>d’un </a:t>
            </a:r>
            <a:r>
              <a:rPr lang="fr-FR" altLang="fr-FR" b="1" dirty="0" smtClean="0">
                <a:solidFill>
                  <a:srgbClr val="0070C0"/>
                </a:solidFill>
              </a:rPr>
              <a:t>cadavre de mouche).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12" y="148478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PGC: </a:t>
            </a:r>
            <a:r>
              <a:rPr lang="fr-FR" altLang="fr-FR" b="1" dirty="0">
                <a:solidFill>
                  <a:srgbClr val="0070C0"/>
                </a:solidFill>
              </a:rPr>
              <a:t>r</a:t>
            </a:r>
            <a:r>
              <a:rPr lang="fr-FR" b="1" dirty="0">
                <a:solidFill>
                  <a:srgbClr val="0070C0"/>
                </a:solidFill>
              </a:rPr>
              <a:t>enforcer le nettoyage de la réserve, des restes de "couscous" étaient </a:t>
            </a:r>
            <a:r>
              <a:rPr lang="fr-FR" b="1" dirty="0" smtClean="0">
                <a:solidFill>
                  <a:srgbClr val="0070C0"/>
                </a:solidFill>
              </a:rPr>
              <a:t>déversée </a:t>
            </a:r>
            <a:r>
              <a:rPr lang="fr-FR" b="1" dirty="0">
                <a:solidFill>
                  <a:srgbClr val="0070C0"/>
                </a:solidFill>
              </a:rPr>
              <a:t>par terre. 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24" y="1628800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167045"/>
            <a:ext cx="80341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PGC: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Absence des DF et DLC pour un lot entier de thé (les jardins de thé) </a:t>
            </a:r>
            <a:r>
              <a:rPr lang="fr-FR" b="1" dirty="0" smtClean="0">
                <a:solidFill>
                  <a:srgbClr val="0070C0"/>
                </a:solidFill>
              </a:rPr>
              <a:t>exposé.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240360" cy="4320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" y="3501008"/>
            <a:ext cx="4265764" cy="2592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" y="757156"/>
            <a:ext cx="4282540" cy="26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la date de retrait n’était pas respectée pour deux paquets de Mozzarella « SOUANI ».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720" y="883577"/>
            <a:ext cx="3175198" cy="42335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8695" y="1982849"/>
            <a:ext cx="4560582" cy="34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les outils de travail manquaient de propreté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980728"/>
            <a:ext cx="3507854" cy="46771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980728"/>
            <a:ext cx="4743400" cy="25777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87" y="3558479"/>
            <a:ext cx="4767929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84004"/>
            <a:ext cx="81061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 et charcuterie: les poubelles ne sont pas </a:t>
            </a:r>
            <a:r>
              <a:rPr lang="fr-FR" altLang="fr-FR" b="1" dirty="0" smtClean="0">
                <a:solidFill>
                  <a:srgbClr val="0070C0"/>
                </a:solidFill>
              </a:rPr>
              <a:t>adaptées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8898" y="908720"/>
            <a:ext cx="4608512" cy="45588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10" y="1183961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 support de la station de nettoyage est démonté. Le </a:t>
            </a:r>
            <a:r>
              <a:rPr lang="fr-FR" altLang="fr-FR" b="1" dirty="0" smtClean="0">
                <a:solidFill>
                  <a:srgbClr val="0070C0"/>
                </a:solidFill>
              </a:rPr>
              <a:t>grattoir </a:t>
            </a:r>
            <a:r>
              <a:rPr lang="fr-FR" altLang="fr-FR" b="1" dirty="0" smtClean="0">
                <a:solidFill>
                  <a:srgbClr val="0070C0"/>
                </a:solidFill>
              </a:rPr>
              <a:t>métallique est usé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14482"/>
            <a:ext cx="3435846" cy="4581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40460"/>
            <a:ext cx="3118098" cy="41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73325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Le balisage en arabe n’est pas effectué. La pelle est corrodée. Les durées des vies des pot d’anchois ne sont pas lisibles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21" y="1124744"/>
            <a:ext cx="2499742" cy="33329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1" y="836712"/>
            <a:ext cx="4283968" cy="3212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4096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Vestiaires: les casiers sont rouillés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les bons de transport ne sont pas lisibles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381840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42" y="1700808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Boucherie/</a:t>
            </a:r>
            <a:r>
              <a:rPr lang="fr-FR" alt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altLang="fr-FR" b="1" dirty="0" smtClean="0">
                <a:solidFill>
                  <a:srgbClr val="0070C0"/>
                </a:solidFill>
              </a:rPr>
              <a:t>: les abats étaient exposés sans égouttoirs.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6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16839</TotalTime>
  <Words>309</Words>
  <Application>Microsoft Office PowerPoint</Application>
  <PresentationFormat>Affichage à l'écran (4:3)</PresentationFormat>
  <Paragraphs>29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325</cp:revision>
  <cp:lastPrinted>2016-02-08T19:41:58Z</cp:lastPrinted>
  <dcterms:created xsi:type="dcterms:W3CDTF">2014-03-07T09:21:22Z</dcterms:created>
  <dcterms:modified xsi:type="dcterms:W3CDTF">2018-05-15T10:18:16Z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1275608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