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68" r:id="rId2"/>
    <p:sldId id="468" r:id="rId3"/>
    <p:sldId id="469" r:id="rId4"/>
    <p:sldId id="470" r:id="rId5"/>
    <p:sldId id="471" r:id="rId6"/>
    <p:sldId id="472" r:id="rId7"/>
    <p:sldId id="473" r:id="rId8"/>
    <p:sldId id="479" r:id="rId9"/>
    <p:sldId id="480" r:id="rId10"/>
    <p:sldId id="484" r:id="rId11"/>
    <p:sldId id="481" r:id="rId12"/>
    <p:sldId id="486" r:id="rId1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05/11/2019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05/11/2019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Silver</a:t>
            </a:r>
            <a:r>
              <a:rPr lang="fr-FR" altLang="fr-FR" kern="0" baseline="0" dirty="0" smtClean="0"/>
              <a:t> </a:t>
            </a:r>
            <a:r>
              <a:rPr lang="fr-FR" altLang="fr-FR" kern="0" baseline="0" dirty="0" err="1" smtClean="0"/>
              <a:t>Mall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Silver</a:t>
            </a:r>
            <a:r>
              <a:rPr lang="fr-FR" sz="3600" b="1" dirty="0" smtClean="0">
                <a:solidFill>
                  <a:srgbClr val="FFC000"/>
                </a:solidFill>
              </a:rPr>
              <a:t> </a:t>
            </a:r>
            <a:r>
              <a:rPr lang="fr-FR" sz="3600" b="1" dirty="0" err="1" smtClean="0">
                <a:solidFill>
                  <a:srgbClr val="FFC000"/>
                </a:solidFill>
              </a:rPr>
              <a:t>Mall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04/11/2019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96598" y="5726914"/>
            <a:ext cx="3528392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815158" y="6021288"/>
            <a:ext cx="6048672" cy="64633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Réception: </a:t>
            </a:r>
            <a:r>
              <a:rPr lang="fr-FR" b="1" dirty="0">
                <a:solidFill>
                  <a:srgbClr val="0070C0"/>
                </a:solidFill>
              </a:rPr>
              <a:t>Présence de lampes non fonctionnelles et non protégées.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5019" y="836712"/>
            <a:ext cx="3728950" cy="4971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508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295636" y="6021288"/>
            <a:ext cx="6624736" cy="369332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Vestiaires hommes </a:t>
            </a:r>
            <a:r>
              <a:rPr lang="fr-FR" b="1" dirty="0">
                <a:solidFill>
                  <a:srgbClr val="0070C0"/>
                </a:solidFill>
              </a:rPr>
              <a:t>et femmes: Les </a:t>
            </a:r>
            <a:r>
              <a:rPr lang="fr-FR" b="1" dirty="0" smtClean="0">
                <a:solidFill>
                  <a:srgbClr val="0070C0"/>
                </a:solidFill>
              </a:rPr>
              <a:t>casiers étaient </a:t>
            </a:r>
            <a:r>
              <a:rPr lang="fr-FR" b="1" dirty="0">
                <a:solidFill>
                  <a:srgbClr val="0070C0"/>
                </a:solidFill>
              </a:rPr>
              <a:t>rouillés.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2069" y="810577"/>
            <a:ext cx="3651870" cy="486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118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43608" y="6021288"/>
            <a:ext cx="6984776" cy="64633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Salle de pause et </a:t>
            </a:r>
            <a:r>
              <a:rPr lang="fr-FR" b="1" dirty="0" err="1">
                <a:solidFill>
                  <a:srgbClr val="0070C0"/>
                </a:solidFill>
              </a:rPr>
              <a:t>laboratoir</a:t>
            </a:r>
            <a:r>
              <a:rPr lang="fr-FR" b="1" dirty="0">
                <a:solidFill>
                  <a:srgbClr val="0070C0"/>
                </a:solidFill>
              </a:rPr>
              <a:t> </a:t>
            </a:r>
            <a:r>
              <a:rPr lang="fr-FR" b="1" dirty="0" err="1">
                <a:solidFill>
                  <a:srgbClr val="0070C0"/>
                </a:solidFill>
              </a:rPr>
              <a:t>boul</a:t>
            </a:r>
            <a:r>
              <a:rPr lang="fr-FR" b="1" dirty="0">
                <a:solidFill>
                  <a:srgbClr val="0070C0"/>
                </a:solidFill>
              </a:rPr>
              <a:t>/</a:t>
            </a:r>
            <a:r>
              <a:rPr lang="fr-FR" b="1" dirty="0" err="1">
                <a:solidFill>
                  <a:srgbClr val="0070C0"/>
                </a:solidFill>
              </a:rPr>
              <a:t>pât</a:t>
            </a:r>
            <a:r>
              <a:rPr lang="fr-FR" b="1" dirty="0">
                <a:solidFill>
                  <a:srgbClr val="0070C0"/>
                </a:solidFill>
              </a:rPr>
              <a:t>: Les pédales </a:t>
            </a:r>
            <a:r>
              <a:rPr lang="fr-FR" b="1" dirty="0" smtClean="0">
                <a:solidFill>
                  <a:srgbClr val="0070C0"/>
                </a:solidFill>
              </a:rPr>
              <a:t>des </a:t>
            </a:r>
            <a:r>
              <a:rPr lang="fr-FR" b="1" dirty="0" smtClean="0">
                <a:solidFill>
                  <a:srgbClr val="0070C0"/>
                </a:solidFill>
              </a:rPr>
              <a:t>p</a:t>
            </a:r>
            <a:r>
              <a:rPr lang="fr-FR" b="1" dirty="0" smtClean="0">
                <a:solidFill>
                  <a:srgbClr val="0070C0"/>
                </a:solidFill>
              </a:rPr>
              <a:t>oubelles </a:t>
            </a:r>
            <a:r>
              <a:rPr lang="fr-FR" b="1" dirty="0">
                <a:solidFill>
                  <a:srgbClr val="0070C0"/>
                </a:solidFill>
              </a:rPr>
              <a:t>étaient rompues.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340768"/>
            <a:ext cx="3381840" cy="450912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340768"/>
            <a:ext cx="3381840" cy="450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51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475655" y="5949280"/>
            <a:ext cx="6120680" cy="64633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Le suivi et l'enregistrement des températures à cœur de la chaine du froid n'étaient pas réalisés.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45"/>
          <a:stretch/>
        </p:blipFill>
        <p:spPr>
          <a:xfrm rot="10800000">
            <a:off x="1619672" y="980728"/>
            <a:ext cx="5832648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885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31640" y="5949280"/>
            <a:ext cx="6408712" cy="64633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Présence de givre au niveau des congélateurs horizontaux des glaces et produits surgelés.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9916" y="1268760"/>
            <a:ext cx="6012160" cy="450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598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03556" y="3573016"/>
            <a:ext cx="3140444" cy="2308324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Congélateur horizontal surgelés: </a:t>
            </a:r>
          </a:p>
          <a:p>
            <a:r>
              <a:rPr lang="fr-FR" b="1" dirty="0">
                <a:solidFill>
                  <a:srgbClr val="0070C0"/>
                </a:solidFill>
              </a:rPr>
              <a:t>T affichée: -17°C et T mesurée: -6,9°C</a:t>
            </a:r>
          </a:p>
          <a:p>
            <a:r>
              <a:rPr lang="fr-FR" b="1" dirty="0">
                <a:solidFill>
                  <a:srgbClr val="0070C0"/>
                </a:solidFill>
              </a:rPr>
              <a:t>Congélateur horizontal glaces: </a:t>
            </a:r>
          </a:p>
          <a:p>
            <a:r>
              <a:rPr lang="fr-FR" b="1" dirty="0">
                <a:solidFill>
                  <a:srgbClr val="0070C0"/>
                </a:solidFill>
              </a:rPr>
              <a:t>T affichée: -19,2°C et T mesurée: -7,3°C.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664" y="3284984"/>
            <a:ext cx="2567970" cy="342396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"/>
          <a:stretch/>
        </p:blipFill>
        <p:spPr>
          <a:xfrm rot="16200000">
            <a:off x="2883546" y="3674071"/>
            <a:ext cx="3423960" cy="2645787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1"/>
          <a:stretch/>
        </p:blipFill>
        <p:spPr>
          <a:xfrm>
            <a:off x="603664" y="836712"/>
            <a:ext cx="2567970" cy="237775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5"/>
          <a:stretch/>
        </p:blipFill>
        <p:spPr>
          <a:xfrm>
            <a:off x="3265458" y="836712"/>
            <a:ext cx="3744416" cy="237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343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439652" y="6165304"/>
            <a:ext cx="6192688" cy="64633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Les glaces ont </a:t>
            </a:r>
            <a:r>
              <a:rPr lang="fr-FR" b="1" dirty="0" smtClean="0">
                <a:solidFill>
                  <a:srgbClr val="0070C0"/>
                </a:solidFill>
              </a:rPr>
              <a:t>fondus (signe de décongélation des produits).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" b="72"/>
          <a:stretch/>
        </p:blipFill>
        <p:spPr>
          <a:xfrm>
            <a:off x="611560" y="652307"/>
            <a:ext cx="2949062" cy="3614979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1"/>
          <a:stretch/>
        </p:blipFill>
        <p:spPr>
          <a:xfrm>
            <a:off x="6467187" y="1379676"/>
            <a:ext cx="2652759" cy="216024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652307"/>
            <a:ext cx="2711234" cy="3614978"/>
          </a:xfrm>
          <a:prstGeom prst="rect">
            <a:avLst/>
          </a:prstGeom>
        </p:spPr>
      </p:pic>
      <p:sp>
        <p:nvSpPr>
          <p:cNvPr id="8" name="Ellipse 7"/>
          <p:cNvSpPr/>
          <p:nvPr/>
        </p:nvSpPr>
        <p:spPr>
          <a:xfrm>
            <a:off x="2339752" y="1844824"/>
            <a:ext cx="1152128" cy="252028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3707904" y="2996952"/>
            <a:ext cx="2592288" cy="648072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729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55576" y="6095037"/>
            <a:ext cx="7739554" cy="64633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Réserve PGC: Stockage simultané des produits de nettoyage avec les produits alimentaire.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8409" y="936104"/>
            <a:ext cx="3813888" cy="5085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05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492538" y="6165304"/>
            <a:ext cx="6696744" cy="369332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</a:t>
            </a:r>
            <a:r>
              <a:rPr lang="fr-FR" b="1" dirty="0" err="1" smtClean="0">
                <a:solidFill>
                  <a:srgbClr val="0070C0"/>
                </a:solidFill>
              </a:rPr>
              <a:t>pât</a:t>
            </a:r>
            <a:r>
              <a:rPr lang="fr-FR" b="1" dirty="0" smtClean="0">
                <a:solidFill>
                  <a:srgbClr val="0070C0"/>
                </a:solidFill>
              </a:rPr>
              <a:t>: Le DEIV n’était pas fonctionnel le jour de l’audit.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3596" y="1196752"/>
            <a:ext cx="3494628" cy="4659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362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55576" y="6165304"/>
            <a:ext cx="7560840" cy="64633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Réception: Absence des feuilles de contrôle à la réception depuis le 26/10/19.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000250" y="188640"/>
            <a:ext cx="5002020" cy="6669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177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31639" y="6093296"/>
            <a:ext cx="6408712" cy="369332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 sol était ébréché au niveau de la zone de réception.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4926" y="850404"/>
            <a:ext cx="3662139" cy="4882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75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41617</TotalTime>
  <Words>179</Words>
  <Application>Microsoft Office PowerPoint</Application>
  <PresentationFormat>Affichage à l'écran (4:3)</PresentationFormat>
  <Paragraphs>18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MH-QLC</cp:lastModifiedBy>
  <cp:revision>721</cp:revision>
  <cp:lastPrinted>2016-02-08T19:41:58Z</cp:lastPrinted>
  <dcterms:created xsi:type="dcterms:W3CDTF">2014-03-07T09:21:22Z</dcterms:created>
  <dcterms:modified xsi:type="dcterms:W3CDTF">2019-11-05T19:24:26Z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766331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