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8" r:id="rId2"/>
    <p:sldId id="505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20/06/2019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SIDI SALAH</a:t>
            </a:r>
            <a:endParaRPr lang="fr-FR" altLang="fr-FR" sz="2400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SIDI SALAH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13/06/2019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4932040" y="3238384"/>
            <a:ext cx="2952328" cy="255454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PLS: Présence de 3 préparation </a:t>
            </a:r>
            <a:r>
              <a:rPr lang="fr-FR" sz="1600" b="1" dirty="0" smtClean="0">
                <a:solidFill>
                  <a:srgbClr val="0070C0"/>
                </a:solidFill>
              </a:rPr>
              <a:t>alimentaires </a:t>
            </a:r>
            <a:r>
              <a:rPr lang="fr-FR" sz="1600" b="1" dirty="0">
                <a:solidFill>
                  <a:srgbClr val="0070C0"/>
                </a:solidFill>
              </a:rPr>
              <a:t>dont les mentions légales (DF,DLC et </a:t>
            </a:r>
            <a:r>
              <a:rPr lang="fr-FR" sz="1600" b="1" dirty="0" err="1">
                <a:solidFill>
                  <a:srgbClr val="0070C0"/>
                </a:solidFill>
              </a:rPr>
              <a:t>N°Lot</a:t>
            </a:r>
            <a:r>
              <a:rPr lang="fr-FR" sz="1600" b="1" dirty="0">
                <a:solidFill>
                  <a:srgbClr val="0070C0"/>
                </a:solidFill>
              </a:rPr>
              <a:t>) étaient absentes.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L'étiquetage fournisseur des produits "Salami Traditionnel et Mini Jambon de Dinde" exposés était illisible.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84" y="806180"/>
            <a:ext cx="2632996" cy="19747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40" y="3834519"/>
            <a:ext cx="2139702" cy="28529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34519"/>
            <a:ext cx="2139702" cy="28529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94" y="800947"/>
            <a:ext cx="2139702" cy="28529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0947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875489" y="5626580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PLS: Présence de </a:t>
            </a:r>
            <a:r>
              <a:rPr lang="fr-FR" sz="1600" b="1" dirty="0" smtClean="0">
                <a:solidFill>
                  <a:srgbClr val="0070C0"/>
                </a:solidFill>
              </a:rPr>
              <a:t>piqûres </a:t>
            </a:r>
            <a:r>
              <a:rPr lang="fr-FR" sz="1600" b="1" dirty="0">
                <a:solidFill>
                  <a:srgbClr val="0070C0"/>
                </a:solidFill>
              </a:rPr>
              <a:t>de moisissure dans le meuble d'exposition des fromages. </a:t>
            </a:r>
            <a:r>
              <a:rPr lang="fr-FR" sz="1600" b="1" dirty="0" smtClean="0">
                <a:solidFill>
                  <a:srgbClr val="0070C0"/>
                </a:solidFill>
              </a:rPr>
              <a:t>Renforcer le nettoyage.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95" y="1268760"/>
            <a:ext cx="2820005" cy="37600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" y="1268760"/>
            <a:ext cx="2904122" cy="21780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2904123" cy="217809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804248" y="1556792"/>
            <a:ext cx="2088232" cy="30243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 rot="281174">
            <a:off x="3203848" y="2276872"/>
            <a:ext cx="2904123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 rot="281174">
            <a:off x="96227" y="2141782"/>
            <a:ext cx="2904123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3347864" y="5733256"/>
            <a:ext cx="2160240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Meuble </a:t>
            </a:r>
            <a:r>
              <a:rPr lang="fr-FR" sz="1600" b="1" dirty="0">
                <a:solidFill>
                  <a:srgbClr val="0070C0"/>
                </a:solidFill>
              </a:rPr>
              <a:t>glaces: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 affichée: -10°C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 mesurée: -9°C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"/>
          <a:stretch/>
        </p:blipFill>
        <p:spPr>
          <a:xfrm>
            <a:off x="5356087" y="1412776"/>
            <a:ext cx="3608401" cy="29523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4799456" y="4437112"/>
            <a:ext cx="3611893" cy="156966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Meuble surgelés: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 affichée: -7°C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 mesurée: varie entre -5°C et </a:t>
            </a:r>
            <a:r>
              <a:rPr lang="fr-FR" sz="1600" b="1" dirty="0" smtClean="0">
                <a:solidFill>
                  <a:srgbClr val="0070C0"/>
                </a:solidFill>
              </a:rPr>
              <a:t>2,8°C.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Après plus de 20 minutes la température était de 2,8°C.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5" y="1091645"/>
            <a:ext cx="4104456" cy="54726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295636" y="6237312"/>
            <a:ext cx="648072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CF(+) PLS: Le sol était ébréché au niveau du cadre de la porte.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Utilisation de palette en bois à l'intérieur de la CF.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94" y="959429"/>
            <a:ext cx="3939902" cy="52532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70078"/>
            <a:ext cx="3923928" cy="52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55576" y="6021288"/>
            <a:ext cx="792088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PLS: Présence de cake BLONDIZ dont la DLC était dépassée depuis le 02/06/19.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61"/>
          <a:stretch/>
        </p:blipFill>
        <p:spPr>
          <a:xfrm>
            <a:off x="5004048" y="1251318"/>
            <a:ext cx="2520280" cy="43170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51318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827584" y="5805264"/>
            <a:ext cx="7560840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FLEG: Meuble 4 </a:t>
            </a:r>
            <a:r>
              <a:rPr lang="fr-FR" sz="1600" b="1" dirty="0" err="1">
                <a:solidFill>
                  <a:srgbClr val="0070C0"/>
                </a:solidFill>
              </a:rPr>
              <a:t>éme</a:t>
            </a:r>
            <a:r>
              <a:rPr lang="fr-FR" sz="1600" b="1" dirty="0">
                <a:solidFill>
                  <a:srgbClr val="0070C0"/>
                </a:solidFill>
              </a:rPr>
              <a:t> gamme: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 affichée: 2,9°C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 mesurée: 22°C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71" y="1314146"/>
            <a:ext cx="4451987" cy="33389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0"/>
          <a:stretch/>
        </p:blipFill>
        <p:spPr>
          <a:xfrm>
            <a:off x="683568" y="1818202"/>
            <a:ext cx="3240360" cy="21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55576" y="6165304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FLEG: Présence d'une barquette de framboise </a:t>
            </a:r>
            <a:r>
              <a:rPr lang="fr-FR" sz="1600" b="1" dirty="0" smtClean="0">
                <a:solidFill>
                  <a:srgbClr val="0070C0"/>
                </a:solidFill>
              </a:rPr>
              <a:t>moisies </a:t>
            </a:r>
            <a:r>
              <a:rPr lang="fr-FR" sz="1600" b="1" dirty="0">
                <a:solidFill>
                  <a:srgbClr val="0070C0"/>
                </a:solidFill>
              </a:rPr>
              <a:t>dans le meuble 4 </a:t>
            </a:r>
            <a:r>
              <a:rPr lang="fr-FR" sz="1600" b="1" dirty="0" err="1">
                <a:solidFill>
                  <a:srgbClr val="0070C0"/>
                </a:solidFill>
              </a:rPr>
              <a:t>éme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gamme.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57" y="1124744"/>
            <a:ext cx="3723878" cy="496517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203848" y="2564904"/>
            <a:ext cx="2448272" cy="28803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7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64026" y="5805264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Réserve PGC: Stockage simultané de produits de nettoyage avec des produits alimentaires.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36" y="1412776"/>
            <a:ext cx="2841780" cy="37890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76369" y="6021288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Les bennes à ordure étaient maintenues à l’extérieur du local poubelle.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 pédale poubelle de la salle de pause était rompue.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82" y="1412776"/>
            <a:ext cx="3327834" cy="4437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403648" y="5998168"/>
            <a:ext cx="619268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FLEG: La fraicheur des pommes n’était pas satisfaisante.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Présence excessive de mouche sur les tomates exposés.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0" y="1268760"/>
            <a:ext cx="5004048" cy="37530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89" y="1268760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511660" y="6309320"/>
            <a:ext cx="6048672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Sanitaires hommes: Absence de distributeur savon liquide.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69" y="1268760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043608" y="6165304"/>
            <a:ext cx="7056784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FLEG</a:t>
            </a:r>
            <a:r>
              <a:rPr lang="fr-FR" sz="1600" b="1" dirty="0">
                <a:solidFill>
                  <a:srgbClr val="0070C0"/>
                </a:solidFill>
              </a:rPr>
              <a:t>: La fraicheur des fruits n'était pas satisfaisante (banane moisis).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3435846" cy="4581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323528" y="1268760"/>
            <a:ext cx="273630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55576" y="6165304"/>
            <a:ext cx="770485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FLEG</a:t>
            </a:r>
            <a:r>
              <a:rPr lang="fr-FR" sz="1600" b="1" dirty="0">
                <a:solidFill>
                  <a:srgbClr val="0070C0"/>
                </a:solidFill>
              </a:rPr>
              <a:t>: Le balisage n'était pas mis en place jusqu'à 10 heures du matin (en attente de modification des prix).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1052736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827584" y="6156593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Olives </a:t>
            </a:r>
            <a:r>
              <a:rPr lang="fr-FR" sz="1600" b="1" dirty="0">
                <a:solidFill>
                  <a:srgbClr val="0070C0"/>
                </a:solidFill>
              </a:rPr>
              <a:t>et épices: Les boules de harissa n'étaient pas </a:t>
            </a:r>
            <a:r>
              <a:rPr lang="fr-FR" sz="1600" b="1" dirty="0" smtClean="0">
                <a:solidFill>
                  <a:srgbClr val="0070C0"/>
                </a:solidFill>
              </a:rPr>
              <a:t>étiquetées </a:t>
            </a:r>
            <a:r>
              <a:rPr lang="fr-FR" sz="1600" b="1" dirty="0">
                <a:solidFill>
                  <a:srgbClr val="0070C0"/>
                </a:solidFill>
              </a:rPr>
              <a:t>le jour de l'audit.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8125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971600" y="6140044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PGC: Présence d'un sachet du produit "TANIT Le Jardin" dont la DLC était dépassée depuis le 28/03/19.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321982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0800000">
            <a:off x="4067944" y="1276459"/>
            <a:ext cx="4912518" cy="388843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580112" y="2420888"/>
            <a:ext cx="2520280" cy="14401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7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55576" y="6330806"/>
            <a:ext cx="756084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L’autocontrôle du nettoyage n’était pas quotidien pour tous les rayons.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7170" y="771958"/>
            <a:ext cx="3348373" cy="44644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5567" y="771962"/>
            <a:ext cx="3348370" cy="44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85622" y="5661248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FLEG et PLS: Le </a:t>
            </a:r>
            <a:r>
              <a:rPr lang="fr-FR" sz="1600" b="1" dirty="0">
                <a:solidFill>
                  <a:srgbClr val="0070C0"/>
                </a:solidFill>
              </a:rPr>
              <a:t>suivi et l'enregistrement des températures de la chaine du froid n'était pas réalisé depuis le </a:t>
            </a:r>
            <a:r>
              <a:rPr lang="fr-FR" sz="1600" b="1" dirty="0" smtClean="0">
                <a:solidFill>
                  <a:srgbClr val="0070C0"/>
                </a:solidFill>
              </a:rPr>
              <a:t>11/06/19.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5462" y="1268760"/>
            <a:ext cx="4458538" cy="33439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4821" y="711442"/>
            <a:ext cx="3343904" cy="44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55576" y="6330806"/>
            <a:ext cx="756084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FLEG: </a:t>
            </a:r>
            <a:r>
              <a:rPr lang="fr-FR" sz="1600" b="1" dirty="0">
                <a:solidFill>
                  <a:srgbClr val="0070C0"/>
                </a:solidFill>
              </a:rPr>
              <a:t>Le sol et les </a:t>
            </a:r>
            <a:r>
              <a:rPr lang="fr-FR" sz="1600" b="1" dirty="0" smtClean="0">
                <a:solidFill>
                  <a:srgbClr val="0070C0"/>
                </a:solidFill>
              </a:rPr>
              <a:t>étagères de la CF </a:t>
            </a:r>
            <a:r>
              <a:rPr lang="fr-FR" sz="1600" b="1" dirty="0">
                <a:solidFill>
                  <a:srgbClr val="0070C0"/>
                </a:solidFill>
              </a:rPr>
              <a:t>n'étaient pas propres le jour de l'audit.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707904" cy="49438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42205</TotalTime>
  <Words>367</Words>
  <Application>Microsoft Office PowerPoint</Application>
  <PresentationFormat>Affichage à l'écran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783</cp:revision>
  <cp:lastPrinted>2016-02-08T19:41:58Z</cp:lastPrinted>
  <dcterms:created xsi:type="dcterms:W3CDTF">2014-03-07T09:21:22Z</dcterms:created>
  <dcterms:modified xsi:type="dcterms:W3CDTF">2019-06-20T22:07:40Z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6644447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