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68" r:id="rId2"/>
    <p:sldId id="440" r:id="rId3"/>
    <p:sldId id="450" r:id="rId4"/>
    <p:sldId id="441" r:id="rId5"/>
    <p:sldId id="442" r:id="rId6"/>
    <p:sldId id="445" r:id="rId7"/>
    <p:sldId id="446" r:id="rId8"/>
    <p:sldId id="448" r:id="rId9"/>
    <p:sldId id="449" r:id="rId10"/>
    <p:sldId id="451" r:id="rId11"/>
    <p:sldId id="452" r:id="rId12"/>
    <p:sldId id="439" r:id="rId13"/>
    <p:sldId id="453" r:id="rId14"/>
    <p:sldId id="454" r:id="rId15"/>
    <p:sldId id="455" r:id="rId16"/>
    <p:sldId id="456" r:id="rId17"/>
    <p:sldId id="457" r:id="rId18"/>
    <p:sldId id="458" r:id="rId19"/>
    <p:sldId id="459" r:id="rId20"/>
    <p:sldId id="460" r:id="rId21"/>
    <p:sldId id="461" r:id="rId22"/>
    <p:sldId id="462" r:id="rId23"/>
    <p:sldId id="463" r:id="rId24"/>
    <p:sldId id="464" r:id="rId2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07/05/2019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07/05/2019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Mornaguia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a16="http://schemas.microsoft.com/office/drawing/2014/main" xmlns="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Mornaguia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03 Mai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31890" y="5297711"/>
            <a:ext cx="873174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</a:t>
            </a:r>
            <a:r>
              <a:rPr lang="fr-FR" b="1" dirty="0">
                <a:solidFill>
                  <a:srgbClr val="0070C0"/>
                </a:solidFill>
              </a:rPr>
              <a:t>: Les températures à cœurs des produits TRAD exposés le jour de l'audit n'étaient pas satisfaisantes.</a:t>
            </a:r>
          </a:p>
          <a:p>
            <a:r>
              <a:rPr lang="fr-FR" b="1" dirty="0">
                <a:solidFill>
                  <a:srgbClr val="0070C0"/>
                </a:solidFill>
              </a:rPr>
              <a:t>T escalope: 6,8°C</a:t>
            </a:r>
          </a:p>
          <a:p>
            <a:r>
              <a:rPr lang="fr-FR" b="1" dirty="0">
                <a:solidFill>
                  <a:srgbClr val="0070C0"/>
                </a:solidFill>
              </a:rPr>
              <a:t>T cuisses de poulets</a:t>
            </a:r>
            <a:r>
              <a:rPr lang="fr-FR" b="1" dirty="0" smtClean="0">
                <a:solidFill>
                  <a:srgbClr val="0070C0"/>
                </a:solidFill>
              </a:rPr>
              <a:t>: 7,3°C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T poulets: 6,1°C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14" y="1340510"/>
            <a:ext cx="2895786" cy="38610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867" y="1340510"/>
            <a:ext cx="2895786" cy="38610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510"/>
            <a:ext cx="2895786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0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1520" y="6155922"/>
            <a:ext cx="87317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Les abats exposés au niveau du meuble froid étaient dépourvus d’égouttoirs.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82" y="1124744"/>
            <a:ext cx="6516216" cy="48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311" y="6093296"/>
            <a:ext cx="75608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Présence d’un afficheur non fonctionnel au niveau du meuble froid d’exposition des volailles.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96752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48938" y="6309320"/>
            <a:ext cx="813690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</a:t>
            </a:r>
            <a:r>
              <a:rPr lang="fr-FR" b="1" dirty="0" err="1" smtClean="0">
                <a:solidFill>
                  <a:srgbClr val="0070C0"/>
                </a:solidFill>
              </a:rPr>
              <a:t>pât</a:t>
            </a:r>
            <a:r>
              <a:rPr lang="fr-FR" b="1" dirty="0" smtClean="0">
                <a:solidFill>
                  <a:srgbClr val="0070C0"/>
                </a:solidFill>
              </a:rPr>
              <a:t>: Absence de savon liquide et le distributeur était endommagé.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91" y="836712"/>
            <a:ext cx="4057798" cy="541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093296"/>
            <a:ext cx="74888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</a:t>
            </a:r>
            <a:r>
              <a:rPr lang="fr-FR" b="1" dirty="0" err="1" smtClean="0">
                <a:solidFill>
                  <a:srgbClr val="0070C0"/>
                </a:solidFill>
              </a:rPr>
              <a:t>pât</a:t>
            </a:r>
            <a:r>
              <a:rPr lang="fr-FR" b="1" dirty="0">
                <a:solidFill>
                  <a:srgbClr val="0070C0"/>
                </a:solidFill>
              </a:rPr>
              <a:t>: Présence de certains sachets de pain oriental dont les mentions légales (DF, DLC et </a:t>
            </a:r>
            <a:r>
              <a:rPr lang="fr-FR" b="1" dirty="0" err="1">
                <a:solidFill>
                  <a:srgbClr val="0070C0"/>
                </a:solidFill>
              </a:rPr>
              <a:t>N°lot</a:t>
            </a:r>
            <a:r>
              <a:rPr lang="fr-FR" b="1" dirty="0">
                <a:solidFill>
                  <a:srgbClr val="0070C0"/>
                </a:solidFill>
              </a:rPr>
              <a:t>) étaient absentes.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515" y="1340767"/>
            <a:ext cx="3456385" cy="460851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99136" y="5085184"/>
            <a:ext cx="802608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FLEG: Les paquets de dattes "</a:t>
            </a:r>
            <a:r>
              <a:rPr lang="fr-FR" b="1" dirty="0" err="1">
                <a:solidFill>
                  <a:srgbClr val="0070C0"/>
                </a:solidFill>
              </a:rPr>
              <a:t>Amiret</a:t>
            </a:r>
            <a:r>
              <a:rPr lang="fr-FR" b="1" dirty="0">
                <a:solidFill>
                  <a:srgbClr val="0070C0"/>
                </a:solidFill>
              </a:rPr>
              <a:t> El </a:t>
            </a:r>
            <a:r>
              <a:rPr lang="fr-FR" b="1" dirty="0" err="1">
                <a:solidFill>
                  <a:srgbClr val="0070C0"/>
                </a:solidFill>
              </a:rPr>
              <a:t>Bostène</a:t>
            </a:r>
            <a:r>
              <a:rPr lang="fr-FR" b="1" dirty="0">
                <a:solidFill>
                  <a:srgbClr val="0070C0"/>
                </a:solidFill>
              </a:rPr>
              <a:t>" exposés au niveau du meuble 4 </a:t>
            </a:r>
            <a:r>
              <a:rPr lang="fr-FR" b="1" dirty="0" err="1">
                <a:solidFill>
                  <a:srgbClr val="0070C0"/>
                </a:solidFill>
              </a:rPr>
              <a:t>éme</a:t>
            </a:r>
            <a:r>
              <a:rPr lang="fr-FR" b="1" dirty="0">
                <a:solidFill>
                  <a:srgbClr val="0070C0"/>
                </a:solidFill>
              </a:rPr>
              <a:t> gamme étaient dépourvus de l'étiquetage fournisseur (Absence des DF, DLC et </a:t>
            </a:r>
            <a:r>
              <a:rPr lang="fr-FR" b="1" dirty="0" err="1">
                <a:solidFill>
                  <a:srgbClr val="0070C0"/>
                </a:solidFill>
              </a:rPr>
              <a:t>N°Lot</a:t>
            </a:r>
            <a:r>
              <a:rPr lang="fr-FR" b="1" dirty="0">
                <a:solidFill>
                  <a:srgbClr val="0070C0"/>
                </a:solidFill>
              </a:rPr>
              <a:t>).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6600" y="772944"/>
            <a:ext cx="3303507" cy="44046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3528"/>
            <a:ext cx="4404677" cy="330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6093296"/>
            <a:ext cx="73448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Présence de piqures de moisissure sur les fixateurs de prix.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peinture des étagères des yaourts était écaillée.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7"/>
            <a:ext cx="3507855" cy="46771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00889" y="5229200"/>
            <a:ext cx="68856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Présence de 3 afficheurs non fonctionnels au niveau des meubles froids d’exposition des yaourts.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183" y="1255494"/>
            <a:ext cx="2679762" cy="357301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55494"/>
            <a:ext cx="2679762" cy="35730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3" y="1255494"/>
            <a:ext cx="267976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8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5536" y="5517232"/>
            <a:ext cx="835292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Une partie du nid d’abeille dans le meuble froid d’exposition des yaourts était démonté.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Renforcer le nettoyage des grilles d’aération du meuble d’exposition des beurres.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52736"/>
            <a:ext cx="3273828" cy="43651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3273828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5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35596" y="6237312"/>
            <a:ext cx="73448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La peinture des étagères était écaillée à plusieurs niveaux.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59" y="1268760"/>
            <a:ext cx="3579862" cy="4773149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131840" y="3140968"/>
            <a:ext cx="2952328" cy="10081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8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0" y="5877272"/>
            <a:ext cx="756084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Charcuterie/fromages: </a:t>
            </a:r>
            <a:r>
              <a:rPr lang="fr-FR" b="1" dirty="0">
                <a:solidFill>
                  <a:srgbClr val="0070C0"/>
                </a:solidFill>
              </a:rPr>
              <a:t>Nous avons </a:t>
            </a:r>
            <a:r>
              <a:rPr lang="fr-FR" b="1" dirty="0" smtClean="0">
                <a:solidFill>
                  <a:srgbClr val="0070C0"/>
                </a:solidFill>
              </a:rPr>
              <a:t>constaté </a:t>
            </a:r>
            <a:r>
              <a:rPr lang="fr-FR" b="1" dirty="0">
                <a:solidFill>
                  <a:srgbClr val="0070C0"/>
                </a:solidFill>
              </a:rPr>
              <a:t>le </a:t>
            </a:r>
            <a:r>
              <a:rPr lang="fr-FR" b="1" dirty="0" err="1">
                <a:solidFill>
                  <a:srgbClr val="0070C0"/>
                </a:solidFill>
              </a:rPr>
              <a:t>réemballage</a:t>
            </a:r>
            <a:r>
              <a:rPr lang="fr-FR" b="1" dirty="0">
                <a:solidFill>
                  <a:srgbClr val="0070C0"/>
                </a:solidFill>
              </a:rPr>
              <a:t> des produits suivants: Fondant </a:t>
            </a:r>
            <a:r>
              <a:rPr lang="fr-FR" b="1" dirty="0" smtClean="0">
                <a:solidFill>
                  <a:srgbClr val="0070C0"/>
                </a:solidFill>
              </a:rPr>
              <a:t>Râpé </a:t>
            </a:r>
            <a:r>
              <a:rPr lang="fr-FR" b="1" dirty="0">
                <a:solidFill>
                  <a:srgbClr val="0070C0"/>
                </a:solidFill>
              </a:rPr>
              <a:t>et </a:t>
            </a:r>
            <a:r>
              <a:rPr lang="fr-FR" b="1" dirty="0" err="1">
                <a:solidFill>
                  <a:srgbClr val="0070C0"/>
                </a:solidFill>
              </a:rPr>
              <a:t>Mozza</a:t>
            </a:r>
            <a:r>
              <a:rPr lang="fr-FR" b="1" dirty="0">
                <a:solidFill>
                  <a:srgbClr val="0070C0"/>
                </a:solidFill>
              </a:rPr>
              <a:t> Pizza emballés respectivement le 28/04/19 et le 27/04/19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67643" y="836712"/>
            <a:ext cx="66247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5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59632" y="5310111"/>
            <a:ext cx="669674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Présence de 3 paquets de chips "</a:t>
            </a:r>
            <a:r>
              <a:rPr lang="fr-FR" b="1" dirty="0" err="1">
                <a:solidFill>
                  <a:srgbClr val="0070C0"/>
                </a:solidFill>
              </a:rPr>
              <a:t>Lay's</a:t>
            </a:r>
            <a:r>
              <a:rPr lang="fr-FR" b="1" dirty="0">
                <a:solidFill>
                  <a:srgbClr val="0070C0"/>
                </a:solidFill>
              </a:rPr>
              <a:t>" dont la DLC était le 04/05/19. Nous rappelons que la date de retrait est de DLC -</a:t>
            </a:r>
            <a:r>
              <a:rPr lang="fr-FR" b="1" dirty="0" smtClean="0">
                <a:solidFill>
                  <a:srgbClr val="0070C0"/>
                </a:solidFill>
              </a:rPr>
              <a:t>7.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9" y="1158232"/>
            <a:ext cx="3219712" cy="24147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58232"/>
            <a:ext cx="2733768" cy="36450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" y="1158232"/>
            <a:ext cx="2733768" cy="3645024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611560" y="3356992"/>
            <a:ext cx="1008112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4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502783" y="4981868"/>
            <a:ext cx="460851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Réserve PGC: Le sol était ébréché à plusieurs niveaux dans la réserve PGC et à la réception (quai).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452" y="1268760"/>
            <a:ext cx="2193708" cy="29249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83" y="1052736"/>
            <a:ext cx="2193708" cy="29249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14" y="764704"/>
            <a:ext cx="2193708" cy="29249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28870"/>
            <a:ext cx="221424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01066" y="6165304"/>
            <a:ext cx="58326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Réserve PGC: Renforcer le rangement à ce niveau.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82" y="908720"/>
            <a:ext cx="3744416" cy="49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1520" y="5890046"/>
            <a:ext cx="873174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Réception: Bien que sur le système les réception était réalisés du 07 au 13 avril 2019 et pour le 29/04/19 mais les feuilles de contrôle à la réception pour ces dates étaient absentes.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51395" y="284609"/>
            <a:ext cx="473199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5536" y="5733256"/>
            <a:ext cx="83529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Absence de local poubelles. Les bennes étaient maintenues à l’extérieur.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pédale poubelle de la salle de pause était rompue.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3003798" cy="40050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300379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16990" y="6309320"/>
            <a:ext cx="7200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Charcuterie/fromage: Le sol était ébréché au niveau du rayon.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43" y="980728"/>
            <a:ext cx="3867894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6156012"/>
            <a:ext cx="74168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Charcuterie/fromage: Présence de piqures de moisissure sur la partie inférieur des étagères de stockage dans la CF(+).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53" y="764704"/>
            <a:ext cx="3939902" cy="525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021288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CF négative pâtisserie/PLS/Traiteur: Le sol était ébréché à l’entrée de la chambre.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48" y="1340768"/>
            <a:ext cx="5796136" cy="43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5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93296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Absence d’enregistrement des températures affichées et mesurées sur les tableaux de relevés mensuels.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6552728" cy="491454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619672" y="4797152"/>
            <a:ext cx="5976664" cy="86409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67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04320" y="5556609"/>
            <a:ext cx="74168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Les heures de fin d’exposition des produits n’étaient pas enregistrées pour certains articles et pour des dates différentes.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9560" y="632688"/>
            <a:ext cx="3384376" cy="451250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76794" y="632690"/>
            <a:ext cx="3384374" cy="4512498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1907704" y="2852936"/>
            <a:ext cx="432048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6228184" y="2488251"/>
            <a:ext cx="432048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228184" y="2060848"/>
            <a:ext cx="432048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228184" y="1700808"/>
            <a:ext cx="432048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53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058" y="631792"/>
            <a:ext cx="3385145" cy="45135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79798" y="631792"/>
            <a:ext cx="3385144" cy="451352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187624" y="1916832"/>
            <a:ext cx="432048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809918" y="2888554"/>
            <a:ext cx="432048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025942" y="3429000"/>
            <a:ext cx="432048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342747" y="2241061"/>
            <a:ext cx="432048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323446" y="2564904"/>
            <a:ext cx="432048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323446" y="2996566"/>
            <a:ext cx="432048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904320" y="5556609"/>
            <a:ext cx="74168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Les heures de fin d’exposition des produits n’étaient pas enregistrées pour certains articles et pour des dates différentes.</a:t>
            </a:r>
          </a:p>
        </p:txBody>
      </p:sp>
    </p:spTree>
    <p:extLst>
      <p:ext uri="{BB962C8B-B14F-4D97-AF65-F5344CB8AC3E}">
        <p14:creationId xmlns:p14="http://schemas.microsoft.com/office/powerpoint/2010/main" val="29043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56949" y="6309320"/>
            <a:ext cx="79208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Les meubles froids d’exposition n’étaient pas bien protégés.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93" y="836712"/>
            <a:ext cx="4012793" cy="53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9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38885</TotalTime>
  <Words>478</Words>
  <Application>Microsoft Office PowerPoint</Application>
  <PresentationFormat>Affichage à l'écran (4:3)</PresentationFormat>
  <Paragraphs>33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674</cp:revision>
  <cp:lastPrinted>2016-02-08T19:41:58Z</cp:lastPrinted>
  <dcterms:created xsi:type="dcterms:W3CDTF">2014-03-07T09:21:22Z</dcterms:created>
  <dcterms:modified xsi:type="dcterms:W3CDTF">2019-05-07T09:03:02Z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