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1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2"/>
  </p:notesMasterIdLst>
  <p:handoutMasterIdLst>
    <p:handoutMasterId r:id="rId13"/>
  </p:handoutMasterIdLst>
  <p:sldIdLst>
    <p:sldId id="268" r:id="rId2"/>
    <p:sldId id="505" r:id="rId3"/>
    <p:sldId id="506" r:id="rId4"/>
    <p:sldId id="507" r:id="rId5"/>
    <p:sldId id="509" r:id="rId6"/>
    <p:sldId id="510" r:id="rId7"/>
    <p:sldId id="511" r:id="rId8"/>
    <p:sldId id="512" r:id="rId9"/>
    <p:sldId id="513" r:id="rId10"/>
    <p:sldId id="515" r:id="rId11"/>
  </p:sldIdLst>
  <p:sldSz cx="9144000" cy="6858000" type="screen4x3"/>
  <p:notesSz cx="7099300" cy="10234613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223">
          <p15:clr>
            <a:srgbClr val="A4A3A4"/>
          </p15:clr>
        </p15:guide>
        <p15:guide id="2" pos="2236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96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250" autoAdjust="0"/>
    <p:restoredTop sz="94484" autoAdjust="0"/>
  </p:normalViewPr>
  <p:slideViewPr>
    <p:cSldViewPr>
      <p:cViewPr varScale="1">
        <p:scale>
          <a:sx n="70" d="100"/>
          <a:sy n="70" d="100"/>
        </p:scale>
        <p:origin x="135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47" d="100"/>
          <a:sy n="47" d="100"/>
        </p:scale>
        <p:origin x="-2934" y="-108"/>
      </p:cViewPr>
      <p:guideLst>
        <p:guide orient="horz" pos="3223"/>
        <p:guide pos="2236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6575" cy="5127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 dirty="0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4021138" y="0"/>
            <a:ext cx="3076575" cy="5127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3DD75BE-A253-4075-9244-AB0F539C32DC}" type="datetimeFigureOut">
              <a:rPr lang="fr-FR" smtClean="0"/>
              <a:t>22/04/2019</a:t>
            </a:fld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9721850"/>
            <a:ext cx="3076575" cy="5127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4021138" y="9721850"/>
            <a:ext cx="3076575" cy="5127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3A9904D-C2F3-42BC-8C5E-D7064A081D63}" type="slidenum">
              <a:rPr lang="fr-FR" smtClean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83055102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6575" cy="5127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 dirty="0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4021138" y="0"/>
            <a:ext cx="3076575" cy="5127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97FCC72-1B1D-41CC-9624-805D9245AC99}" type="datetimeFigureOut">
              <a:rPr lang="fr-FR" smtClean="0"/>
              <a:t>22/04/2019</a:t>
            </a:fld>
            <a:endParaRPr lang="fr-FR" dirty="0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246188" y="1279525"/>
            <a:ext cx="4606925" cy="34544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 dirty="0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709613" y="4926013"/>
            <a:ext cx="5680075" cy="402907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9721850"/>
            <a:ext cx="3076575" cy="5127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 dirty="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4021138" y="9721850"/>
            <a:ext cx="3076575" cy="5127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4350E03-ECC6-40C0-B54E-8EAEE584575B}" type="slidenum">
              <a:rPr lang="fr-FR" smtClean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72685896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6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fr-FR" smtClean="0"/>
              <a:t>Cliquez pour modifier le style des sous-titres du masque</a:t>
            </a:r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553220" y="333415"/>
            <a:ext cx="1979613" cy="5661025"/>
          </a:xfrm>
          <a:prstGeom prst="rect">
            <a:avLst/>
          </a:prstGeom>
        </p:spPr>
        <p:txBody>
          <a:bodyPr vert="eaVert"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611188" y="333415"/>
            <a:ext cx="5789612" cy="5661025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611188" y="1484315"/>
            <a:ext cx="3884612" cy="45100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 dirty="0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20" y="1484315"/>
            <a:ext cx="3884613" cy="45100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9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9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11969" y="1416053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605139" y="119675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3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fr-FR" noProof="0" dirty="0" smtClean="0"/>
              <a:t>Cliquez sur l'icône pour ajouter une image</a:t>
            </a:r>
            <a:endParaRPr lang="fr-FR" noProof="0" dirty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2866" name="Rectangle 2"/>
          <p:cNvSpPr>
            <a:spLocks noChangeArrowheads="1"/>
          </p:cNvSpPr>
          <p:nvPr/>
        </p:nvSpPr>
        <p:spPr bwMode="auto">
          <a:xfrm>
            <a:off x="0" y="0"/>
            <a:ext cx="611066" cy="6858000"/>
          </a:xfrm>
          <a:prstGeom prst="rect">
            <a:avLst/>
          </a:prstGeom>
          <a:solidFill>
            <a:srgbClr val="3366FF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eaLnBrk="0" hangingPunct="0">
              <a:defRPr/>
            </a:pPr>
            <a:endParaRPr lang="fr-FR" b="1" dirty="0">
              <a:latin typeface="Century Gothic" pitchFamily="34" charset="0"/>
              <a:cs typeface="Arial" charset="0"/>
            </a:endParaRPr>
          </a:p>
        </p:txBody>
      </p:sp>
      <p:sp>
        <p:nvSpPr>
          <p:cNvPr id="292867" name="Rectangle 3"/>
          <p:cNvSpPr>
            <a:spLocks noChangeArrowheads="1"/>
          </p:cNvSpPr>
          <p:nvPr/>
        </p:nvSpPr>
        <p:spPr bwMode="auto">
          <a:xfrm>
            <a:off x="323850" y="1077913"/>
            <a:ext cx="8820150" cy="215900"/>
          </a:xfrm>
          <a:prstGeom prst="rect">
            <a:avLst/>
          </a:prstGeom>
          <a:solidFill>
            <a:srgbClr val="C0C0C0">
              <a:alpha val="57001"/>
            </a:srgbClr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eaLnBrk="0" hangingPunct="0">
              <a:defRPr/>
            </a:pPr>
            <a:endParaRPr lang="fr-FR" b="1" dirty="0">
              <a:latin typeface="Century Gothic" pitchFamily="34" charset="0"/>
              <a:cs typeface="Arial" charset="0"/>
            </a:endParaRPr>
          </a:p>
        </p:txBody>
      </p:sp>
      <p:sp>
        <p:nvSpPr>
          <p:cNvPr id="292872" name="Rectangle 8"/>
          <p:cNvSpPr>
            <a:spLocks noChangeArrowheads="1"/>
          </p:cNvSpPr>
          <p:nvPr/>
        </p:nvSpPr>
        <p:spPr bwMode="auto">
          <a:xfrm>
            <a:off x="8532936" y="188914"/>
            <a:ext cx="312126" cy="6480175"/>
          </a:xfrm>
          <a:prstGeom prst="rect">
            <a:avLst/>
          </a:prstGeom>
          <a:solidFill>
            <a:srgbClr val="FFCC00">
              <a:alpha val="69000"/>
            </a:srgbClr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eaLnBrk="0" hangingPunct="0">
              <a:defRPr/>
            </a:pPr>
            <a:endParaRPr lang="fr-FR" b="1" dirty="0">
              <a:latin typeface="Century Gothic" pitchFamily="34" charset="0"/>
              <a:cs typeface="Arial" charset="0"/>
            </a:endParaRPr>
          </a:p>
        </p:txBody>
      </p:sp>
      <p:sp>
        <p:nvSpPr>
          <p:cNvPr id="2053" name="Rectangle 10"/>
          <p:cNvSpPr>
            <a:spLocks noGrp="1" noChangeArrowheads="1"/>
          </p:cNvSpPr>
          <p:nvPr>
            <p:ph type="body" idx="1"/>
          </p:nvPr>
        </p:nvSpPr>
        <p:spPr bwMode="auto">
          <a:xfrm>
            <a:off x="611066" y="1484314"/>
            <a:ext cx="7921869" cy="451008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vert="horz" wrap="square" lIns="84774" tIns="42387" rIns="84774" bIns="4238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dirty="0" smtClean="0"/>
              <a:t>Cliquez pour modifier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</a:p>
        </p:txBody>
      </p:sp>
      <p:pic>
        <p:nvPicPr>
          <p:cNvPr id="2055" name="Picture 23" descr="LOGO_QLC"/>
          <p:cNvPicPr>
            <a:picLocks noChangeAspect="1"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0" y="0"/>
            <a:ext cx="1619250" cy="522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20"/>
          <p:cNvPicPr>
            <a:picLocks noChangeAspect="1" noChangeArrowheads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>
            <a:off x="0" y="0"/>
            <a:ext cx="2133600" cy="690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Rectangle 11"/>
          <p:cNvSpPr txBox="1">
            <a:spLocks noChangeArrowheads="1"/>
          </p:cNvSpPr>
          <p:nvPr userDrawn="1"/>
        </p:nvSpPr>
        <p:spPr bwMode="auto">
          <a:xfrm>
            <a:off x="1691680" y="241101"/>
            <a:ext cx="5760426" cy="542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84764" tIns="42382" rIns="84764" bIns="42382" numCol="1" anchor="ctr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2600" b="1" baseline="0">
                <a:solidFill>
                  <a:srgbClr val="3333FF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3333FF"/>
                </a:solidFill>
                <a:latin typeface="Tempus Sans ITC" pitchFamily="82" charset="0"/>
                <a:cs typeface="Arial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3333FF"/>
                </a:solidFill>
                <a:latin typeface="Tempus Sans ITC" pitchFamily="82" charset="0"/>
                <a:cs typeface="Arial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3333FF"/>
                </a:solidFill>
                <a:latin typeface="Tempus Sans ITC" pitchFamily="82" charset="0"/>
                <a:cs typeface="Arial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3333FF"/>
                </a:solidFill>
                <a:latin typeface="Tempus Sans ITC" pitchFamily="82" charset="0"/>
                <a:cs typeface="Arial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3333FF"/>
                </a:solidFill>
                <a:latin typeface="Tempus Sans ITC" pitchFamily="82" charset="0"/>
                <a:cs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3333FF"/>
                </a:solidFill>
                <a:latin typeface="Tempus Sans ITC" pitchFamily="82" charset="0"/>
                <a:cs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3333FF"/>
                </a:solidFill>
                <a:latin typeface="Tempus Sans ITC" pitchFamily="82" charset="0"/>
                <a:cs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3333FF"/>
                </a:solidFill>
                <a:latin typeface="Tempus Sans ITC" pitchFamily="82" charset="0"/>
                <a:cs typeface="Arial" charset="0"/>
              </a:defRPr>
            </a:lvl9pPr>
          </a:lstStyle>
          <a:p>
            <a:r>
              <a:rPr lang="fr-FR" altLang="fr-FR" kern="0" dirty="0" smtClean="0"/>
              <a:t>Audit Magasin: MHAMDIA</a:t>
            </a:r>
            <a:endParaRPr lang="fr-FR" altLang="fr-FR" kern="0" baseline="0" dirty="0" smtClean="0"/>
          </a:p>
        </p:txBody>
      </p:sp>
      <p:pic>
        <p:nvPicPr>
          <p:cNvPr id="10" name="Image 9" descr="http://www.lsa-conso.fr/mediatheque/5/7/9/000015975.gif">
            <a:extLst>
              <a:ext uri="{FF2B5EF4-FFF2-40B4-BE49-F238E27FC236}">
                <a16:creationId xmlns="" xmlns:a16="http://schemas.microsoft.com/office/drawing/2014/main" id="{D10BAE59-B4E5-4227-8FC4-8F7DF6226E80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7092280" y="-677"/>
            <a:ext cx="2032147" cy="11974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txStyles>
    <p:titleStyle>
      <a:lvl1pPr algn="ctr" rtl="0" eaLnBrk="1" fontAlgn="base" hangingPunct="1">
        <a:spcBef>
          <a:spcPct val="0"/>
        </a:spcBef>
        <a:spcAft>
          <a:spcPct val="0"/>
        </a:spcAft>
        <a:defRPr sz="2600" b="1" baseline="0">
          <a:solidFill>
            <a:srgbClr val="3333FF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600" b="1">
          <a:solidFill>
            <a:srgbClr val="3333FF"/>
          </a:solidFill>
          <a:latin typeface="Tempus Sans ITC" pitchFamily="82" charset="0"/>
          <a:cs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600" b="1">
          <a:solidFill>
            <a:srgbClr val="3333FF"/>
          </a:solidFill>
          <a:latin typeface="Tempus Sans ITC" pitchFamily="82" charset="0"/>
          <a:cs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600" b="1">
          <a:solidFill>
            <a:srgbClr val="3333FF"/>
          </a:solidFill>
          <a:latin typeface="Tempus Sans ITC" pitchFamily="82" charset="0"/>
          <a:cs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600" b="1">
          <a:solidFill>
            <a:srgbClr val="3333FF"/>
          </a:solidFill>
          <a:latin typeface="Tempus Sans ITC" pitchFamily="82" charset="0"/>
          <a:cs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600" b="1">
          <a:solidFill>
            <a:srgbClr val="3333FF"/>
          </a:solidFill>
          <a:latin typeface="Tempus Sans ITC" pitchFamily="82" charset="0"/>
          <a:cs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600" b="1">
          <a:solidFill>
            <a:srgbClr val="3333FF"/>
          </a:solidFill>
          <a:latin typeface="Tempus Sans ITC" pitchFamily="82" charset="0"/>
          <a:cs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600" b="1">
          <a:solidFill>
            <a:srgbClr val="3333FF"/>
          </a:solidFill>
          <a:latin typeface="Tempus Sans ITC" pitchFamily="82" charset="0"/>
          <a:cs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600" b="1">
          <a:solidFill>
            <a:srgbClr val="3333FF"/>
          </a:solidFill>
          <a:latin typeface="Tempus Sans ITC" pitchFamily="82" charset="0"/>
          <a:cs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rgbClr val="003399"/>
        </a:buClr>
        <a:buSzPct val="90000"/>
        <a:buFont typeface="Wingdings" pitchFamily="2" charset="2"/>
        <a:buChar char="n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SzPct val="75000"/>
        <a:buFont typeface="Wingdings" pitchFamily="2" charset="2"/>
        <a:buChar char="n"/>
        <a:defRPr sz="22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SzPct val="55000"/>
        <a:buFont typeface="Wingdings" pitchFamily="2" charset="2"/>
        <a:buChar char="n"/>
        <a:defRPr sz="21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>
          <a:solidFill>
            <a:schemeClr val="tx1"/>
          </a:solidFill>
          <a:latin typeface="+mn-lt"/>
          <a:cs typeface="+mn-cs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>
          <a:solidFill>
            <a:schemeClr val="tx1"/>
          </a:solidFill>
          <a:latin typeface="+mn-lt"/>
          <a:cs typeface="+mn-cs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>
          <a:solidFill>
            <a:schemeClr val="tx1"/>
          </a:solidFill>
          <a:latin typeface="+mn-lt"/>
          <a:cs typeface="+mn-cs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tags" Target="../tags/tag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à coins arrondis 3"/>
          <p:cNvSpPr/>
          <p:nvPr>
            <p:custDataLst>
              <p:tags r:id="rId1"/>
            </p:custDataLst>
          </p:nvPr>
        </p:nvSpPr>
        <p:spPr>
          <a:xfrm>
            <a:off x="827584" y="2420888"/>
            <a:ext cx="7488832" cy="1944216"/>
          </a:xfrm>
          <a:prstGeom prst="round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fr-FR" sz="3600" b="1" dirty="0" smtClean="0">
                <a:solidFill>
                  <a:srgbClr val="FFC000"/>
                </a:solidFill>
              </a:rPr>
              <a:t>Audit Carrefour Express</a:t>
            </a:r>
          </a:p>
          <a:p>
            <a:pPr algn="ctr">
              <a:lnSpc>
                <a:spcPct val="150000"/>
              </a:lnSpc>
            </a:pPr>
            <a:r>
              <a:rPr lang="fr-FR" sz="3600" b="1" dirty="0" smtClean="0">
                <a:solidFill>
                  <a:srgbClr val="FFC000"/>
                </a:solidFill>
              </a:rPr>
              <a:t>Magasin : MHAMDIA</a:t>
            </a:r>
          </a:p>
        </p:txBody>
      </p:sp>
      <p:sp>
        <p:nvSpPr>
          <p:cNvPr id="5" name="Rectangle 4"/>
          <p:cNvSpPr/>
          <p:nvPr/>
        </p:nvSpPr>
        <p:spPr>
          <a:xfrm>
            <a:off x="971601" y="5733256"/>
            <a:ext cx="2664296" cy="494494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solidFill>
              <a:srgbClr val="00B0F0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fr-FR" sz="2000" b="1" dirty="0" smtClean="0">
                <a:solidFill>
                  <a:srgbClr val="000000"/>
                </a:solidFill>
              </a:rPr>
              <a:t>19 Avril 2019</a:t>
            </a:r>
            <a:endParaRPr lang="fr-FR" sz="2000" b="1" dirty="0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5580112" y="5733256"/>
            <a:ext cx="2736304" cy="494494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solidFill>
              <a:srgbClr val="00B0F0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fr-FR" sz="2000" b="1" dirty="0" smtClean="0">
                <a:solidFill>
                  <a:srgbClr val="000000"/>
                </a:solidFill>
              </a:rPr>
              <a:t>M Dhia MECHLAOUI</a:t>
            </a:r>
            <a:endParaRPr lang="fr-FR" sz="2000" b="1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61401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683568" y="6309320"/>
            <a:ext cx="7704856" cy="369332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fr-FR" b="1" dirty="0" smtClean="0">
                <a:solidFill>
                  <a:srgbClr val="0070C0"/>
                </a:solidFill>
              </a:rPr>
              <a:t>Réserve: la résine du sol était décollée.</a:t>
            </a:r>
            <a:endParaRPr lang="fr-FR" b="1" dirty="0">
              <a:solidFill>
                <a:srgbClr val="0070C0"/>
              </a:solidFill>
            </a:endParaRPr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17948" y="1412776"/>
            <a:ext cx="5436096" cy="40770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37322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683568" y="6309320"/>
            <a:ext cx="7704856" cy="369332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fr-FR" b="1" dirty="0" smtClean="0">
                <a:solidFill>
                  <a:srgbClr val="0070C0"/>
                </a:solidFill>
              </a:rPr>
              <a:t>PLS: les grilles d’aération des meubles étaient poussiéreuses.</a:t>
            </a:r>
            <a:endParaRPr lang="fr-FR" b="1" dirty="0">
              <a:solidFill>
                <a:srgbClr val="0070C0"/>
              </a:solidFill>
            </a:endParaRPr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5696" y="1484784"/>
            <a:ext cx="5400600" cy="4050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02297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683568" y="6309320"/>
            <a:ext cx="7704856" cy="369332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fr-FR" b="1" dirty="0" smtClean="0">
                <a:solidFill>
                  <a:srgbClr val="0070C0"/>
                </a:solidFill>
              </a:rPr>
              <a:t>FLEG: la grille d’aération du meuble était souillée. </a:t>
            </a:r>
            <a:endParaRPr lang="fr-FR" b="1" dirty="0">
              <a:solidFill>
                <a:srgbClr val="0070C0"/>
              </a:solidFill>
            </a:endParaRPr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2" cstate="email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389257" y="841213"/>
            <a:ext cx="4293477" cy="57246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82001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683568" y="6309320"/>
            <a:ext cx="7704856" cy="369332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fr-FR" b="1" dirty="0" smtClean="0">
                <a:solidFill>
                  <a:srgbClr val="0070C0"/>
                </a:solidFill>
              </a:rPr>
              <a:t>FLEG: renforcer le triage des produits altérés. </a:t>
            </a:r>
            <a:endParaRPr lang="fr-FR" b="1" dirty="0">
              <a:solidFill>
                <a:srgbClr val="0070C0"/>
              </a:solidFill>
            </a:endParaRPr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38" t="35300" r="1964" b="17450"/>
          <a:stretch/>
        </p:blipFill>
        <p:spPr>
          <a:xfrm>
            <a:off x="3672428" y="1268760"/>
            <a:ext cx="5112568" cy="1917213"/>
          </a:xfrm>
          <a:prstGeom prst="rect">
            <a:avLst/>
          </a:prstGeom>
        </p:spPr>
      </p:pic>
      <p:pic>
        <p:nvPicPr>
          <p:cNvPr id="4" name="Image 3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339" r="35593" b="18644"/>
          <a:stretch/>
        </p:blipFill>
        <p:spPr>
          <a:xfrm>
            <a:off x="494214" y="2492896"/>
            <a:ext cx="4653850" cy="33066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65391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683568" y="6093296"/>
            <a:ext cx="7704856" cy="646331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fr-FR" b="1" dirty="0" smtClean="0">
                <a:solidFill>
                  <a:srgbClr val="0070C0"/>
                </a:solidFill>
              </a:rPr>
              <a:t>PLS surgelé: développement du givre au niveau du meuble.</a:t>
            </a:r>
          </a:p>
          <a:p>
            <a:r>
              <a:rPr lang="fr-FR" b="1" dirty="0" smtClean="0">
                <a:solidFill>
                  <a:srgbClr val="0070C0"/>
                </a:solidFill>
              </a:rPr>
              <a:t>Les pots de glaces étaient souillés par les cadavres de moustiques.</a:t>
            </a:r>
            <a:endParaRPr lang="fr-FR" b="1" dirty="0">
              <a:solidFill>
                <a:srgbClr val="0070C0"/>
              </a:solidFill>
            </a:endParaRPr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4088" y="1309455"/>
            <a:ext cx="3635896" cy="2726922"/>
          </a:xfrm>
          <a:prstGeom prst="rect">
            <a:avLst/>
          </a:prstGeom>
        </p:spPr>
      </p:pic>
      <p:pic>
        <p:nvPicPr>
          <p:cNvPr id="4" name="Image 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938" y="1309455"/>
            <a:ext cx="4554252" cy="34156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89938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683568" y="6309320"/>
            <a:ext cx="7704856" cy="369332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fr-FR" b="1" dirty="0" smtClean="0">
                <a:solidFill>
                  <a:srgbClr val="0070C0"/>
                </a:solidFill>
              </a:rPr>
              <a:t>Infiltration d’eau depuis le plafond du magasin.</a:t>
            </a:r>
            <a:endParaRPr lang="fr-FR" b="1" dirty="0">
              <a:solidFill>
                <a:srgbClr val="0070C0"/>
              </a:solidFill>
            </a:endParaRPr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2" cstate="email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5940" y="1412776"/>
            <a:ext cx="5580112" cy="41850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1009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683568" y="6165304"/>
            <a:ext cx="7704856" cy="646331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fr-FR" b="1" dirty="0" smtClean="0">
                <a:solidFill>
                  <a:srgbClr val="0070C0"/>
                </a:solidFill>
              </a:rPr>
              <a:t>PGC: l’espace adjoint à l’étagère était souillé.</a:t>
            </a:r>
          </a:p>
          <a:p>
            <a:r>
              <a:rPr lang="fr-FR" b="1" dirty="0" smtClean="0">
                <a:solidFill>
                  <a:srgbClr val="0070C0"/>
                </a:solidFill>
              </a:rPr>
              <a:t>Les appâts étaient jetés au sol sans protection.</a:t>
            </a:r>
            <a:endParaRPr lang="fr-FR" b="1" dirty="0">
              <a:solidFill>
                <a:srgbClr val="0070C0"/>
              </a:solidFill>
            </a:endParaRPr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6096" y="1340767"/>
            <a:ext cx="2787774" cy="3717032"/>
          </a:xfrm>
          <a:prstGeom prst="rect">
            <a:avLst/>
          </a:prstGeom>
        </p:spPr>
      </p:pic>
      <p:pic>
        <p:nvPicPr>
          <p:cNvPr id="4" name="Image 3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601" r="26200" b="9051"/>
          <a:stretch/>
        </p:blipFill>
        <p:spPr>
          <a:xfrm>
            <a:off x="899592" y="1340767"/>
            <a:ext cx="3456384" cy="43930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81479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683568" y="6309320"/>
            <a:ext cx="7704856" cy="369332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fr-FR" b="1" dirty="0" smtClean="0">
                <a:solidFill>
                  <a:srgbClr val="0070C0"/>
                </a:solidFill>
              </a:rPr>
              <a:t>Manque de l’étanchéité de la porte de réception.</a:t>
            </a:r>
            <a:endParaRPr lang="fr-FR" b="1" dirty="0">
              <a:solidFill>
                <a:srgbClr val="0070C0"/>
              </a:solidFill>
            </a:endParaRPr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5" t="13650" r="6612" b="18101"/>
          <a:stretch/>
        </p:blipFill>
        <p:spPr>
          <a:xfrm>
            <a:off x="4139951" y="3598913"/>
            <a:ext cx="4248473" cy="2422375"/>
          </a:xfrm>
          <a:prstGeom prst="rect">
            <a:avLst/>
          </a:prstGeom>
        </p:spPr>
      </p:pic>
      <p:pic>
        <p:nvPicPr>
          <p:cNvPr id="5" name="Image 4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838" t="26901" r="21651" b="34250"/>
          <a:stretch/>
        </p:blipFill>
        <p:spPr>
          <a:xfrm>
            <a:off x="750368" y="1436219"/>
            <a:ext cx="4685728" cy="19927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78814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683568" y="6309320"/>
            <a:ext cx="7704856" cy="369332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fr-FR" b="1" dirty="0" smtClean="0">
                <a:solidFill>
                  <a:srgbClr val="0070C0"/>
                </a:solidFill>
              </a:rPr>
              <a:t>Manque de propreté de la zone de réception.</a:t>
            </a:r>
            <a:endParaRPr lang="fr-FR" b="1" dirty="0">
              <a:solidFill>
                <a:srgbClr val="0070C0"/>
              </a:solidFill>
            </a:endParaRPr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69975" y="1484784"/>
            <a:ext cx="5124061" cy="38430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44573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heme/theme1.xml><?xml version="1.0" encoding="utf-8"?>
<a:theme xmlns:a="http://schemas.openxmlformats.org/drawingml/2006/main" name="Thème1">
  <a:themeElements>
    <a:clrScheme name="Couches 6">
      <a:dk1>
        <a:srgbClr val="000000"/>
      </a:dk1>
      <a:lt1>
        <a:srgbClr val="FFFFE1"/>
      </a:lt1>
      <a:dk2>
        <a:srgbClr val="330033"/>
      </a:dk2>
      <a:lt2>
        <a:srgbClr val="330033"/>
      </a:lt2>
      <a:accent1>
        <a:srgbClr val="CCCC99"/>
      </a:accent1>
      <a:accent2>
        <a:srgbClr val="FF0000"/>
      </a:accent2>
      <a:accent3>
        <a:srgbClr val="FFFFEE"/>
      </a:accent3>
      <a:accent4>
        <a:srgbClr val="000000"/>
      </a:accent4>
      <a:accent5>
        <a:srgbClr val="E2E2CA"/>
      </a:accent5>
      <a:accent6>
        <a:srgbClr val="E70000"/>
      </a:accent6>
      <a:hlink>
        <a:srgbClr val="990033"/>
      </a:hlink>
      <a:folHlink>
        <a:srgbClr val="B2B2B2"/>
      </a:folHlink>
    </a:clrScheme>
    <a:fontScheme name="Couches">
      <a:majorFont>
        <a:latin typeface="Tempus Sans ITC"/>
        <a:ea typeface=""/>
        <a:cs typeface="Arial"/>
      </a:majorFont>
      <a:minorFont>
        <a:latin typeface="Century Gothic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Couches 1">
        <a:dk1>
          <a:srgbClr val="993300"/>
        </a:dk1>
        <a:lt1>
          <a:srgbClr val="CCCCCC"/>
        </a:lt1>
        <a:dk2>
          <a:srgbClr val="000000"/>
        </a:dk2>
        <a:lt2>
          <a:srgbClr val="FFFFFF"/>
        </a:lt2>
        <a:accent1>
          <a:srgbClr val="576F2B"/>
        </a:accent1>
        <a:accent2>
          <a:srgbClr val="666699"/>
        </a:accent2>
        <a:accent3>
          <a:srgbClr val="AAAAAA"/>
        </a:accent3>
        <a:accent4>
          <a:srgbClr val="AEAEAE"/>
        </a:accent4>
        <a:accent5>
          <a:srgbClr val="B4BBAC"/>
        </a:accent5>
        <a:accent6>
          <a:srgbClr val="5C5C8A"/>
        </a:accent6>
        <a:hlink>
          <a:srgbClr val="993300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uches 2">
        <a:dk1>
          <a:srgbClr val="993300"/>
        </a:dk1>
        <a:lt1>
          <a:srgbClr val="CCCCCC"/>
        </a:lt1>
        <a:dk2>
          <a:srgbClr val="330000"/>
        </a:dk2>
        <a:lt2>
          <a:srgbClr val="FFFFFF"/>
        </a:lt2>
        <a:accent1>
          <a:srgbClr val="996633"/>
        </a:accent1>
        <a:accent2>
          <a:srgbClr val="FF0000"/>
        </a:accent2>
        <a:accent3>
          <a:srgbClr val="ADAAAA"/>
        </a:accent3>
        <a:accent4>
          <a:srgbClr val="AEAEAE"/>
        </a:accent4>
        <a:accent5>
          <a:srgbClr val="CAB8AD"/>
        </a:accent5>
        <a:accent6>
          <a:srgbClr val="E70000"/>
        </a:accent6>
        <a:hlink>
          <a:srgbClr val="FF3300"/>
        </a:hlink>
        <a:folHlink>
          <a:srgbClr val="CC99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uches 3">
        <a:dk1>
          <a:srgbClr val="79788A"/>
        </a:dk1>
        <a:lt1>
          <a:srgbClr val="FFFFFF"/>
        </a:lt1>
        <a:dk2>
          <a:srgbClr val="21203C"/>
        </a:dk2>
        <a:lt2>
          <a:srgbClr val="FFFFCC"/>
        </a:lt2>
        <a:accent1>
          <a:srgbClr val="476077"/>
        </a:accent1>
        <a:accent2>
          <a:srgbClr val="676C5A"/>
        </a:accent2>
        <a:accent3>
          <a:srgbClr val="ABABAF"/>
        </a:accent3>
        <a:accent4>
          <a:srgbClr val="DADADA"/>
        </a:accent4>
        <a:accent5>
          <a:srgbClr val="B1B6BD"/>
        </a:accent5>
        <a:accent6>
          <a:srgbClr val="5D6151"/>
        </a:accent6>
        <a:hlink>
          <a:srgbClr val="666699"/>
        </a:hlink>
        <a:folHlink>
          <a:srgbClr val="8CB0A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uches 4">
        <a:dk1>
          <a:srgbClr val="455B41"/>
        </a:dk1>
        <a:lt1>
          <a:srgbClr val="FFFFCC"/>
        </a:lt1>
        <a:dk2>
          <a:srgbClr val="79A994"/>
        </a:dk2>
        <a:lt2>
          <a:srgbClr val="FFFFCC"/>
        </a:lt2>
        <a:accent1>
          <a:srgbClr val="517087"/>
        </a:accent1>
        <a:accent2>
          <a:srgbClr val="666699"/>
        </a:accent2>
        <a:accent3>
          <a:srgbClr val="BED1C8"/>
        </a:accent3>
        <a:accent4>
          <a:srgbClr val="DADAAE"/>
        </a:accent4>
        <a:accent5>
          <a:srgbClr val="B3BBC3"/>
        </a:accent5>
        <a:accent6>
          <a:srgbClr val="5C5C8A"/>
        </a:accent6>
        <a:hlink>
          <a:srgbClr val="993300"/>
        </a:hlink>
        <a:folHlink>
          <a:srgbClr val="A4AF6B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uches 5">
        <a:dk1>
          <a:srgbClr val="330000"/>
        </a:dk1>
        <a:lt1>
          <a:srgbClr val="FF9900"/>
        </a:lt1>
        <a:dk2>
          <a:srgbClr val="FFFFFF"/>
        </a:dk2>
        <a:lt2>
          <a:srgbClr val="8B3111"/>
        </a:lt2>
        <a:accent1>
          <a:srgbClr val="DD6D07"/>
        </a:accent1>
        <a:accent2>
          <a:srgbClr val="CC9900"/>
        </a:accent2>
        <a:accent3>
          <a:srgbClr val="FFCAAA"/>
        </a:accent3>
        <a:accent4>
          <a:srgbClr val="2A0000"/>
        </a:accent4>
        <a:accent5>
          <a:srgbClr val="EBBAAA"/>
        </a:accent5>
        <a:accent6>
          <a:srgbClr val="B98A00"/>
        </a:accent6>
        <a:hlink>
          <a:srgbClr val="CC3300"/>
        </a:hlink>
        <a:folHlink>
          <a:srgbClr val="CC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uches 6">
        <a:dk1>
          <a:srgbClr val="000000"/>
        </a:dk1>
        <a:lt1>
          <a:srgbClr val="FFFFE1"/>
        </a:lt1>
        <a:dk2>
          <a:srgbClr val="330033"/>
        </a:dk2>
        <a:lt2>
          <a:srgbClr val="330033"/>
        </a:lt2>
        <a:accent1>
          <a:srgbClr val="CCCC99"/>
        </a:accent1>
        <a:accent2>
          <a:srgbClr val="FF0000"/>
        </a:accent2>
        <a:accent3>
          <a:srgbClr val="FFFFEE"/>
        </a:accent3>
        <a:accent4>
          <a:srgbClr val="000000"/>
        </a:accent4>
        <a:accent5>
          <a:srgbClr val="E2E2CA"/>
        </a:accent5>
        <a:accent6>
          <a:srgbClr val="E70000"/>
        </a:accent6>
        <a:hlink>
          <a:srgbClr val="990033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uches 7">
        <a:dk1>
          <a:srgbClr val="000000"/>
        </a:dk1>
        <a:lt1>
          <a:srgbClr val="FFFFFF"/>
        </a:lt1>
        <a:dk2>
          <a:srgbClr val="000000"/>
        </a:dk2>
        <a:lt2>
          <a:srgbClr val="891411"/>
        </a:lt2>
        <a:accent1>
          <a:srgbClr val="4F917E"/>
        </a:accent1>
        <a:accent2>
          <a:srgbClr val="CC9900"/>
        </a:accent2>
        <a:accent3>
          <a:srgbClr val="FFFFFF"/>
        </a:accent3>
        <a:accent4>
          <a:srgbClr val="000000"/>
        </a:accent4>
        <a:accent5>
          <a:srgbClr val="B2C7C0"/>
        </a:accent5>
        <a:accent6>
          <a:srgbClr val="B98A00"/>
        </a:accent6>
        <a:hlink>
          <a:srgbClr val="5A84D8"/>
        </a:hlink>
        <a:folHlink>
          <a:srgbClr val="A0C6B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uches 8">
        <a:dk1>
          <a:srgbClr val="000000"/>
        </a:dk1>
        <a:lt1>
          <a:srgbClr val="FFFFFF"/>
        </a:lt1>
        <a:dk2>
          <a:srgbClr val="CC0000"/>
        </a:dk2>
        <a:lt2>
          <a:srgbClr val="999966"/>
        </a:lt2>
        <a:accent1>
          <a:srgbClr val="CCCCCC"/>
        </a:accent1>
        <a:accent2>
          <a:srgbClr val="CCCC6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B9B95C"/>
        </a:accent6>
        <a:hlink>
          <a:srgbClr val="666699"/>
        </a:hlink>
        <a:folHlink>
          <a:srgbClr val="CCCC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uches 9">
        <a:dk1>
          <a:srgbClr val="000000"/>
        </a:dk1>
        <a:lt1>
          <a:srgbClr val="FFFFFF"/>
        </a:lt1>
        <a:dk2>
          <a:srgbClr val="FF0000"/>
        </a:dk2>
        <a:lt2>
          <a:srgbClr val="009999"/>
        </a:lt2>
        <a:accent1>
          <a:srgbClr val="C7B505"/>
        </a:accent1>
        <a:accent2>
          <a:srgbClr val="FFFF66"/>
        </a:accent2>
        <a:accent3>
          <a:srgbClr val="FFFFFF"/>
        </a:accent3>
        <a:accent4>
          <a:srgbClr val="000000"/>
        </a:accent4>
        <a:accent5>
          <a:srgbClr val="E0D7AA"/>
        </a:accent5>
        <a:accent6>
          <a:srgbClr val="E7E75C"/>
        </a:accent6>
        <a:hlink>
          <a:srgbClr val="5A84D8"/>
        </a:hlink>
        <a:folHlink>
          <a:srgbClr val="A0C6B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uches 10">
        <a:dk1>
          <a:srgbClr val="000000"/>
        </a:dk1>
        <a:lt1>
          <a:srgbClr val="FFFFFF"/>
        </a:lt1>
        <a:dk2>
          <a:srgbClr val="660033"/>
        </a:dk2>
        <a:lt2>
          <a:srgbClr val="666699"/>
        </a:lt2>
        <a:accent1>
          <a:srgbClr val="95A3D1"/>
        </a:accent1>
        <a:accent2>
          <a:srgbClr val="FFFF66"/>
        </a:accent2>
        <a:accent3>
          <a:srgbClr val="FFFFFF"/>
        </a:accent3>
        <a:accent4>
          <a:srgbClr val="000000"/>
        </a:accent4>
        <a:accent5>
          <a:srgbClr val="C8CEE5"/>
        </a:accent5>
        <a:accent6>
          <a:srgbClr val="E7E75C"/>
        </a:accent6>
        <a:hlink>
          <a:srgbClr val="5A84D8"/>
        </a:hlink>
        <a:folHlink>
          <a:srgbClr val="CCCC9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42846</TotalTime>
  <Words>117</Words>
  <Application>Microsoft Office PowerPoint</Application>
  <PresentationFormat>Affichage à l'écran (4:3)</PresentationFormat>
  <Paragraphs>15</Paragraphs>
  <Slides>10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5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10</vt:i4>
      </vt:variant>
    </vt:vector>
  </HeadingPairs>
  <TitlesOfParts>
    <vt:vector size="16" baseType="lpstr">
      <vt:lpstr>Arial</vt:lpstr>
      <vt:lpstr>Calibri</vt:lpstr>
      <vt:lpstr>Century Gothic</vt:lpstr>
      <vt:lpstr>Tempus Sans ITC</vt:lpstr>
      <vt:lpstr>Wingdings</vt:lpstr>
      <vt:lpstr>Thème1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Diapositive 1</dc:title>
  <dc:creator>Quali-Consult</dc:creator>
  <cp:keywords>Carrefour</cp:keywords>
  <cp:lastModifiedBy>QLC</cp:lastModifiedBy>
  <cp:revision>766</cp:revision>
  <cp:lastPrinted>2016-02-08T19:41:58Z</cp:lastPrinted>
  <dcterms:created xsi:type="dcterms:W3CDTF">2014-03-07T09:21:22Z</dcterms:created>
  <dcterms:modified xsi:type="dcterms:W3CDTF">2019-04-22T15:19:03Z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NXPowerLiteLastOptimized">
    <vt:lpwstr>207065</vt:lpwstr>
  </property>
  <property fmtid="{D5CDD505-2E9C-101B-9397-08002B2CF9AE}" pid="3" name="NXPowerLiteSettings">
    <vt:lpwstr>F7000400038000</vt:lpwstr>
  </property>
  <property fmtid="{D5CDD505-2E9C-101B-9397-08002B2CF9AE}" pid="4" name="NXPowerLiteVersion">
    <vt:lpwstr>D6.1.0</vt:lpwstr>
  </property>
</Properties>
</file>