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68" r:id="rId2"/>
    <p:sldId id="498" r:id="rId3"/>
    <p:sldId id="499" r:id="rId4"/>
    <p:sldId id="500" r:id="rId5"/>
    <p:sldId id="501" r:id="rId6"/>
    <p:sldId id="502" r:id="rId7"/>
    <p:sldId id="503" r:id="rId8"/>
    <p:sldId id="504" r:id="rId9"/>
    <p:sldId id="505" r:id="rId10"/>
    <p:sldId id="506" r:id="rId11"/>
    <p:sldId id="507" r:id="rId12"/>
    <p:sldId id="508" r:id="rId13"/>
    <p:sldId id="509" r:id="rId14"/>
    <p:sldId id="512" r:id="rId15"/>
    <p:sldId id="510" r:id="rId16"/>
    <p:sldId id="511" r:id="rId17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557" autoAdjust="0"/>
  </p:normalViewPr>
  <p:slideViewPr>
    <p:cSldViewPr>
      <p:cViewPr varScale="1">
        <p:scale>
          <a:sx n="69" d="100"/>
          <a:sy n="69" d="100"/>
        </p:scale>
        <p:origin x="143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2742" y="66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08/04/2019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08/04/2019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58170" y="6858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dirty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4110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/>
              <a:t>Audit </a:t>
            </a:r>
            <a:r>
              <a:rPr lang="fr-FR" altLang="fr-FR" kern="0" dirty="0" smtClean="0"/>
              <a:t>Magasin</a:t>
            </a:r>
            <a:r>
              <a:rPr lang="fr-FR" altLang="fr-FR" kern="0" baseline="0" dirty="0" smtClean="0"/>
              <a:t> :</a:t>
            </a:r>
            <a:r>
              <a:rPr lang="fr-FR" altLang="fr-FR" kern="0" dirty="0" smtClean="0"/>
              <a:t>Marsa Erriadh</a:t>
            </a:r>
            <a:endParaRPr lang="fr-FR" altLang="fr-FR" kern="0" baseline="0" dirty="0"/>
          </a:p>
        </p:txBody>
      </p:sp>
      <p:pic>
        <p:nvPicPr>
          <p:cNvPr id="10" name="Image 9" descr="http://www.lsa-conso.fr/mediatheque/5/7/9/000015975.gif">
            <a:extLst>
              <a:ext uri="{FF2B5EF4-FFF2-40B4-BE49-F238E27FC236}">
                <a16:creationId xmlns:a16="http://schemas.microsoft.com/office/drawing/2014/main" id="{D10BAE59-B4E5-4227-8FC4-8F7DF6226E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1853" y="25433"/>
            <a:ext cx="2032147" cy="861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eg"/><Relationship Id="rId5" Type="http://schemas.microsoft.com/office/2007/relationships/hdphoto" Target="../media/hdphoto8.wdp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microsoft.com/office/2007/relationships/hdphoto" Target="../media/hdphoto5.wdp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>
                <a:solidFill>
                  <a:srgbClr val="FFC000"/>
                </a:solidFill>
              </a:rPr>
              <a:t>Magasin</a:t>
            </a:r>
            <a:r>
              <a:rPr lang="fr-FR" sz="3600" b="1" dirty="0" smtClean="0">
                <a:solidFill>
                  <a:srgbClr val="FFC000"/>
                </a:solidFill>
              </a:rPr>
              <a:t>: Marsa Erriadh</a:t>
            </a:r>
            <a:endParaRPr lang="fr-FR" sz="3600" b="1" dirty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43608" y="5733256"/>
            <a:ext cx="2664296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01 Avril 2019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44008" y="5733256"/>
            <a:ext cx="3672408" cy="5539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Dr Raja Bouhalfaya</a:t>
            </a:r>
            <a:endParaRPr lang="fr-FR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2906" t="3875" r="20089" b="22510"/>
          <a:stretch/>
        </p:blipFill>
        <p:spPr>
          <a:xfrm>
            <a:off x="179512" y="836712"/>
            <a:ext cx="4139952" cy="312193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1052736"/>
            <a:ext cx="4379979" cy="328498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950041" y="5550331"/>
            <a:ext cx="3767911" cy="830997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>
                <a:solidFill>
                  <a:srgbClr val="0070C0"/>
                </a:solidFill>
              </a:rPr>
              <a:t> </a:t>
            </a:r>
            <a:r>
              <a:rPr lang="fr-FR" sz="1600" b="1" u="sng" dirty="0" smtClean="0">
                <a:solidFill>
                  <a:srgbClr val="0070C0"/>
                </a:solidFill>
              </a:rPr>
              <a:t>PGC: </a:t>
            </a:r>
            <a:r>
              <a:rPr lang="fr-FR" sz="1600" b="1" dirty="0" smtClean="0">
                <a:solidFill>
                  <a:srgbClr val="0070C0"/>
                </a:solidFill>
              </a:rPr>
              <a:t>Certaines étagères étaient souillées par des restes de produits alimentaires déversées.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18"/>
          <a:stretch/>
        </p:blipFill>
        <p:spPr>
          <a:xfrm>
            <a:off x="179512" y="3958644"/>
            <a:ext cx="4248472" cy="2896685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1394774" y="4509120"/>
            <a:ext cx="1817948" cy="1872208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0457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144" y="980728"/>
            <a:ext cx="3825552" cy="286916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952453"/>
            <a:ext cx="4248472" cy="318635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144" y="3922041"/>
            <a:ext cx="3870176" cy="290263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680012" y="5589240"/>
            <a:ext cx="3744416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PGC: </a:t>
            </a:r>
            <a:r>
              <a:rPr lang="fr-FR" sz="1600" b="1" dirty="0" smtClean="0">
                <a:solidFill>
                  <a:srgbClr val="0070C0"/>
                </a:solidFill>
              </a:rPr>
              <a:t>Des étagères d’exposition étaient fortement rouillées.</a:t>
            </a:r>
            <a:endParaRPr lang="fr-FR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526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980728"/>
            <a:ext cx="6300192" cy="472514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755576" y="6021288"/>
            <a:ext cx="7848872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L’état du sol n’était pas satisfaisant au niveau des rayons du magasin.</a:t>
            </a:r>
            <a:endParaRPr lang="fr-FR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080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980728"/>
            <a:ext cx="4176464" cy="556861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716016" y="5733256"/>
            <a:ext cx="3744416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FLEG: </a:t>
            </a:r>
            <a:r>
              <a:rPr lang="fr-FR" sz="1600" b="1" dirty="0" smtClean="0">
                <a:solidFill>
                  <a:srgbClr val="0070C0"/>
                </a:solidFill>
              </a:rPr>
              <a:t>Exposition d’une caisse de pommes de terre à même le sol.</a:t>
            </a:r>
            <a:endParaRPr lang="fr-FR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984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7664" y="1268760"/>
            <a:ext cx="5688632" cy="408870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83568" y="5733256"/>
            <a:ext cx="7848872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FLEG: </a:t>
            </a:r>
            <a:r>
              <a:rPr lang="fr-FR" sz="1600" b="1" dirty="0" smtClean="0">
                <a:solidFill>
                  <a:srgbClr val="0070C0"/>
                </a:solidFill>
              </a:rPr>
              <a:t>Absence de la dénomination des produits gingembre/ails au niveau des ardoises.</a:t>
            </a:r>
            <a:endParaRPr lang="fr-FR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3263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052736"/>
            <a:ext cx="4475989" cy="335699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1040338"/>
            <a:ext cx="3867894" cy="5157192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45298" y="5157192"/>
            <a:ext cx="3744416" cy="1323439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1/Le DEIV  du rayon FLEG n’était pas fonctionnel.</a:t>
            </a:r>
          </a:p>
          <a:p>
            <a:r>
              <a:rPr lang="fr-FR" sz="1600" b="1" dirty="0" smtClean="0">
                <a:solidFill>
                  <a:srgbClr val="0070C0"/>
                </a:solidFill>
              </a:rPr>
              <a:t>2/Le porte-appât à proximité du meuble PLS n’était pas correctement au sol.</a:t>
            </a:r>
            <a:endParaRPr lang="fr-FR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0997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7" y="1628800"/>
            <a:ext cx="4091947" cy="306896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1173591"/>
            <a:ext cx="3867894" cy="515719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97293" y="5516942"/>
            <a:ext cx="3744416" cy="830997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Manque de cache et d’afficheur de température, au niveau du meuble froid de stockage des FLEG.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899592" y="2492896"/>
            <a:ext cx="2736304" cy="1152128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02006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11560" y="5949280"/>
            <a:ext cx="79261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PLS: </a:t>
            </a:r>
            <a:r>
              <a:rPr lang="fr-FR" b="1" dirty="0" smtClean="0">
                <a:solidFill>
                  <a:srgbClr val="0070C0"/>
                </a:solidFill>
              </a:rPr>
              <a:t>Le revêtement des étagères d’exposition étaient écaillées sur plusieurs niveaux.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1234435"/>
            <a:ext cx="3219822" cy="429309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1124744"/>
            <a:ext cx="3302090" cy="4402787"/>
          </a:xfrm>
          <a:prstGeom prst="rect">
            <a:avLst/>
          </a:prstGeom>
        </p:spPr>
      </p:pic>
      <p:cxnSp>
        <p:nvCxnSpPr>
          <p:cNvPr id="6" name="Connecteur droit avec flèche 5"/>
          <p:cNvCxnSpPr/>
          <p:nvPr/>
        </p:nvCxnSpPr>
        <p:spPr>
          <a:xfrm flipV="1">
            <a:off x="1547664" y="2996952"/>
            <a:ext cx="216024" cy="3840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flipH="1" flipV="1">
            <a:off x="6084168" y="2780928"/>
            <a:ext cx="504056" cy="2880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97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661151" y="5877272"/>
            <a:ext cx="7848872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>
                <a:solidFill>
                  <a:srgbClr val="0070C0"/>
                </a:solidFill>
              </a:rPr>
              <a:t> </a:t>
            </a:r>
            <a:r>
              <a:rPr lang="fr-FR" sz="1600" b="1" u="sng" dirty="0" smtClean="0">
                <a:solidFill>
                  <a:srgbClr val="0070C0"/>
                </a:solidFill>
              </a:rPr>
              <a:t>PLS: </a:t>
            </a:r>
            <a:r>
              <a:rPr lang="fr-FR" sz="1600" b="1" dirty="0" smtClean="0">
                <a:solidFill>
                  <a:srgbClr val="0070C0"/>
                </a:solidFill>
              </a:rPr>
              <a:t>Les supports des porte-étiquettes portaient des piqûres de moisissures.</a:t>
            </a:r>
          </a:p>
          <a:p>
            <a:r>
              <a:rPr lang="fr-FR" sz="1600" b="1" dirty="0" smtClean="0">
                <a:solidFill>
                  <a:srgbClr val="0070C0"/>
                </a:solidFill>
              </a:rPr>
              <a:t>Certaines portes étiquettes étaient démontées 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3"/>
          <a:stretch/>
        </p:blipFill>
        <p:spPr>
          <a:xfrm>
            <a:off x="683568" y="1556792"/>
            <a:ext cx="3960440" cy="343932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788024" y="1303066"/>
            <a:ext cx="3528392" cy="3946780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1547664" y="1872301"/>
            <a:ext cx="1872208" cy="2376264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llipse 6"/>
          <p:cNvSpPr/>
          <p:nvPr/>
        </p:nvSpPr>
        <p:spPr>
          <a:xfrm>
            <a:off x="6084168" y="1579775"/>
            <a:ext cx="1656184" cy="2972974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11902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2153"/>
          <a:stretch/>
        </p:blipFill>
        <p:spPr>
          <a:xfrm>
            <a:off x="107504" y="908720"/>
            <a:ext cx="4837461" cy="309280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3764"/>
          <a:stretch/>
        </p:blipFill>
        <p:spPr>
          <a:xfrm>
            <a:off x="124094" y="4053366"/>
            <a:ext cx="4752528" cy="2791167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148064" y="4941168"/>
            <a:ext cx="3816424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Affichage des anciennes versions des températures réglementaires à la réception et des dates de retraits concernant le rayon PLS.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Prévoir les nouvelles versions.</a:t>
            </a:r>
          </a:p>
        </p:txBody>
      </p:sp>
    </p:spTree>
    <p:extLst>
      <p:ext uri="{BB962C8B-B14F-4D97-AF65-F5344CB8AC3E}">
        <p14:creationId xmlns:p14="http://schemas.microsoft.com/office/powerpoint/2010/main" val="4211130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034499"/>
            <a:ext cx="3273828" cy="436510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351"/>
          <a:stretch/>
        </p:blipFill>
        <p:spPr>
          <a:xfrm>
            <a:off x="4644008" y="1124744"/>
            <a:ext cx="3672408" cy="4243671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1014644" y="3068960"/>
            <a:ext cx="2232248" cy="974509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661151" y="5877272"/>
            <a:ext cx="7848872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>
                <a:solidFill>
                  <a:srgbClr val="0070C0"/>
                </a:solidFill>
              </a:rPr>
              <a:t> </a:t>
            </a:r>
            <a:r>
              <a:rPr lang="fr-FR" sz="1600" b="1" u="sng" dirty="0" smtClean="0">
                <a:solidFill>
                  <a:srgbClr val="0070C0"/>
                </a:solidFill>
              </a:rPr>
              <a:t>PLS: </a:t>
            </a:r>
            <a:r>
              <a:rPr lang="fr-FR" sz="1600" b="1" dirty="0" smtClean="0">
                <a:solidFill>
                  <a:srgbClr val="0070C0"/>
                </a:solidFill>
              </a:rPr>
              <a:t>Absence d’impression des mentions DF, DLC et numéro de lot sur une unité de saucisses pré-emballées.</a:t>
            </a:r>
            <a:endParaRPr lang="fr-FR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676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1484784"/>
            <a:ext cx="4320480" cy="288032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5016" y="1246448"/>
            <a:ext cx="4475989" cy="3356992"/>
          </a:xfrm>
          <a:prstGeom prst="rect">
            <a:avLst/>
          </a:prstGeom>
        </p:spPr>
      </p:pic>
      <p:cxnSp>
        <p:nvCxnSpPr>
          <p:cNvPr id="5" name="Connecteur droit avec flèche 4"/>
          <p:cNvCxnSpPr/>
          <p:nvPr/>
        </p:nvCxnSpPr>
        <p:spPr>
          <a:xfrm flipH="1">
            <a:off x="2483768" y="2204864"/>
            <a:ext cx="432048" cy="4320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755576" y="5340319"/>
            <a:ext cx="7848872" cy="830997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>
                <a:solidFill>
                  <a:srgbClr val="0070C0"/>
                </a:solidFill>
              </a:rPr>
              <a:t> </a:t>
            </a:r>
            <a:r>
              <a:rPr lang="fr-FR" sz="1600" b="1" u="sng" dirty="0" smtClean="0">
                <a:solidFill>
                  <a:srgbClr val="0070C0"/>
                </a:solidFill>
              </a:rPr>
              <a:t>PLS: </a:t>
            </a:r>
            <a:r>
              <a:rPr lang="fr-FR" sz="1600" b="1" dirty="0" smtClean="0">
                <a:solidFill>
                  <a:srgbClr val="0070C0"/>
                </a:solidFill>
              </a:rPr>
              <a:t>Les porte-étiquettes étaient abîmées sur plusieurs niveaux.</a:t>
            </a:r>
          </a:p>
          <a:p>
            <a:r>
              <a:rPr lang="fr-FR" sz="1600" b="1" dirty="0" smtClean="0">
                <a:solidFill>
                  <a:srgbClr val="0070C0"/>
                </a:solidFill>
              </a:rPr>
              <a:t>Présence de piqûres de moisissures au niveau du meuble d’exposition de produits de charcuterie.</a:t>
            </a:r>
            <a:endParaRPr lang="fr-FR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582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1124744"/>
            <a:ext cx="5820139" cy="436510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83568" y="5733256"/>
            <a:ext cx="7848872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>
                <a:solidFill>
                  <a:srgbClr val="0070C0"/>
                </a:solidFill>
              </a:rPr>
              <a:t> </a:t>
            </a:r>
            <a:r>
              <a:rPr lang="fr-FR" sz="1600" b="1" u="sng" dirty="0" smtClean="0">
                <a:solidFill>
                  <a:srgbClr val="0070C0"/>
                </a:solidFill>
              </a:rPr>
              <a:t>PLS: </a:t>
            </a:r>
            <a:r>
              <a:rPr lang="fr-FR" sz="1600" b="1" dirty="0" smtClean="0">
                <a:solidFill>
                  <a:srgbClr val="0070C0"/>
                </a:solidFill>
              </a:rPr>
              <a:t>L’afficheur du meuble des produits surgelés affiche une température erronée de -44°C.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sp>
        <p:nvSpPr>
          <p:cNvPr id="4" name="Ellipse 3"/>
          <p:cNvSpPr/>
          <p:nvPr/>
        </p:nvSpPr>
        <p:spPr>
          <a:xfrm>
            <a:off x="4211960" y="2132856"/>
            <a:ext cx="2232248" cy="1728192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74564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468" y="764704"/>
            <a:ext cx="3923928" cy="294294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908720"/>
            <a:ext cx="4176464" cy="313234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842210"/>
            <a:ext cx="3923928" cy="294294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695800" y="5589240"/>
            <a:ext cx="3744416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>
                <a:solidFill>
                  <a:srgbClr val="0070C0"/>
                </a:solidFill>
              </a:rPr>
              <a:t> </a:t>
            </a:r>
            <a:r>
              <a:rPr lang="fr-FR" sz="1600" b="1" u="sng" dirty="0" smtClean="0">
                <a:solidFill>
                  <a:srgbClr val="0070C0"/>
                </a:solidFill>
              </a:rPr>
              <a:t>PLS: </a:t>
            </a:r>
            <a:r>
              <a:rPr lang="fr-FR" sz="1600" b="1" dirty="0" smtClean="0">
                <a:solidFill>
                  <a:srgbClr val="0070C0"/>
                </a:solidFill>
              </a:rPr>
              <a:t>Présence de givre au niveau du meuble des produits surgelés.</a:t>
            </a:r>
            <a:endParaRPr lang="fr-FR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325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124744"/>
            <a:ext cx="4475989" cy="335699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1137498"/>
            <a:ext cx="3651870" cy="486916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649935" y="5013176"/>
            <a:ext cx="3744416" cy="156966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>
                <a:solidFill>
                  <a:srgbClr val="0070C0"/>
                </a:solidFill>
              </a:rPr>
              <a:t> </a:t>
            </a:r>
            <a:r>
              <a:rPr lang="fr-FR" sz="1600" b="1" u="sng" dirty="0" smtClean="0">
                <a:solidFill>
                  <a:srgbClr val="0070C0"/>
                </a:solidFill>
              </a:rPr>
              <a:t>PLS: </a:t>
            </a:r>
            <a:r>
              <a:rPr lang="fr-FR" sz="1600" b="1" dirty="0" smtClean="0">
                <a:solidFill>
                  <a:srgbClr val="0070C0"/>
                </a:solidFill>
              </a:rPr>
              <a:t>Présence d’un trou au niveau du couvercle d’un pot de crème glacée.</a:t>
            </a:r>
          </a:p>
          <a:p>
            <a:r>
              <a:rPr lang="fr-FR" sz="1600" b="1" dirty="0" smtClean="0">
                <a:solidFill>
                  <a:srgbClr val="0070C0"/>
                </a:solidFill>
              </a:rPr>
              <a:t>Le coin du meuble des surgelés était démontée, accumulation de souillures à ce niveau.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sp>
        <p:nvSpPr>
          <p:cNvPr id="5" name="Ellipse 4"/>
          <p:cNvSpPr/>
          <p:nvPr/>
        </p:nvSpPr>
        <p:spPr>
          <a:xfrm>
            <a:off x="5652120" y="2420888"/>
            <a:ext cx="2304256" cy="2713992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1979712" y="2132856"/>
            <a:ext cx="432048" cy="4320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48291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42686</TotalTime>
  <Words>140</Words>
  <Application>Microsoft Office PowerPoint</Application>
  <PresentationFormat>Affichage à l'écran (4:3)</PresentationFormat>
  <Paragraphs>24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QLC</cp:lastModifiedBy>
  <cp:revision>769</cp:revision>
  <cp:lastPrinted>2016-02-08T19:41:58Z</cp:lastPrinted>
  <dcterms:created xsi:type="dcterms:W3CDTF">2014-03-07T09:21:22Z</dcterms:created>
  <dcterms:modified xsi:type="dcterms:W3CDTF">2019-04-08T20:55:57Z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303174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