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1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5"/>
  </p:notesMasterIdLst>
  <p:handoutMasterIdLst>
    <p:handoutMasterId r:id="rId16"/>
  </p:handoutMasterIdLst>
  <p:sldIdLst>
    <p:sldId id="268" r:id="rId2"/>
    <p:sldId id="449" r:id="rId3"/>
    <p:sldId id="456" r:id="rId4"/>
    <p:sldId id="457" r:id="rId5"/>
    <p:sldId id="443" r:id="rId6"/>
    <p:sldId id="450" r:id="rId7"/>
    <p:sldId id="444" r:id="rId8"/>
    <p:sldId id="445" r:id="rId9"/>
    <p:sldId id="454" r:id="rId10"/>
    <p:sldId id="452" r:id="rId11"/>
    <p:sldId id="453" r:id="rId12"/>
    <p:sldId id="458" r:id="rId13"/>
    <p:sldId id="459" r:id="rId14"/>
  </p:sldIdLst>
  <p:sldSz cx="9144000" cy="6858000" type="screen4x3"/>
  <p:notesSz cx="7099300" cy="10234613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223">
          <p15:clr>
            <a:srgbClr val="A4A3A4"/>
          </p15:clr>
        </p15:guide>
        <p15:guide id="2" pos="2236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484" autoAdjust="0"/>
  </p:normalViewPr>
  <p:slideViewPr>
    <p:cSldViewPr>
      <p:cViewPr varScale="1">
        <p:scale>
          <a:sx n="70" d="100"/>
          <a:sy n="70" d="100"/>
        </p:scale>
        <p:origin x="138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47" d="100"/>
          <a:sy n="47" d="100"/>
        </p:scale>
        <p:origin x="-2934" y="-108"/>
      </p:cViewPr>
      <p:guideLst>
        <p:guide orient="horz" pos="3223"/>
        <p:guide pos="2236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6575" cy="5127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4021138" y="0"/>
            <a:ext cx="3076575" cy="5127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3DD75BE-A253-4075-9244-AB0F539C32DC}" type="datetimeFigureOut">
              <a:rPr lang="fr-FR" smtClean="0"/>
              <a:t>26/02/2020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9721850"/>
            <a:ext cx="3076575" cy="5127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4021138" y="9721850"/>
            <a:ext cx="3076575" cy="5127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3A9904D-C2F3-42BC-8C5E-D7064A081D6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3055102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6575" cy="5127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4021138" y="0"/>
            <a:ext cx="3076575" cy="5127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97FCC72-1B1D-41CC-9624-805D9245AC99}" type="datetimeFigureOut">
              <a:rPr lang="fr-FR" smtClean="0"/>
              <a:t>26/02/2020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246188" y="1279525"/>
            <a:ext cx="4606925" cy="34544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709613" y="4926013"/>
            <a:ext cx="5680075" cy="402907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9721850"/>
            <a:ext cx="3076575" cy="5127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4021138" y="9721850"/>
            <a:ext cx="3076575" cy="5127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4350E03-ECC6-40C0-B54E-8EAEE584575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2685896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6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fr-FR" smtClean="0"/>
              <a:t>Cliquez pour modifier le style des sous-titres du masque</a:t>
            </a:r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553220" y="333415"/>
            <a:ext cx="1979613" cy="5661025"/>
          </a:xfrm>
          <a:prstGeom prst="rect">
            <a:avLst/>
          </a:prstGeom>
        </p:spPr>
        <p:txBody>
          <a:bodyPr vert="eaVert"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611188" y="333415"/>
            <a:ext cx="5789612" cy="5661025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611188" y="1484315"/>
            <a:ext cx="3884612" cy="45100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 dirty="0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20" y="1484315"/>
            <a:ext cx="3884613" cy="45100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9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9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11969" y="1416053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605139" y="119675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3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fr-FR" noProof="0" smtClean="0"/>
              <a:t>Cliquez sur l'icône pour ajouter une image</a:t>
            </a:r>
            <a:endParaRPr lang="fr-FR" noProof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2866" name="Rectangle 2"/>
          <p:cNvSpPr>
            <a:spLocks noChangeArrowheads="1"/>
          </p:cNvSpPr>
          <p:nvPr/>
        </p:nvSpPr>
        <p:spPr bwMode="auto">
          <a:xfrm>
            <a:off x="0" y="0"/>
            <a:ext cx="611066" cy="6858000"/>
          </a:xfrm>
          <a:prstGeom prst="rect">
            <a:avLst/>
          </a:prstGeom>
          <a:solidFill>
            <a:srgbClr val="3366FF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eaLnBrk="0" hangingPunct="0">
              <a:defRPr/>
            </a:pPr>
            <a:endParaRPr lang="fr-FR" b="1">
              <a:latin typeface="Century Gothic" pitchFamily="34" charset="0"/>
              <a:cs typeface="Arial" charset="0"/>
            </a:endParaRPr>
          </a:p>
        </p:txBody>
      </p:sp>
      <p:sp>
        <p:nvSpPr>
          <p:cNvPr id="292867" name="Rectangle 3"/>
          <p:cNvSpPr>
            <a:spLocks noChangeArrowheads="1"/>
          </p:cNvSpPr>
          <p:nvPr/>
        </p:nvSpPr>
        <p:spPr bwMode="auto">
          <a:xfrm>
            <a:off x="323850" y="1077913"/>
            <a:ext cx="8820150" cy="215900"/>
          </a:xfrm>
          <a:prstGeom prst="rect">
            <a:avLst/>
          </a:prstGeom>
          <a:solidFill>
            <a:srgbClr val="C0C0C0">
              <a:alpha val="57001"/>
            </a:srgbClr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eaLnBrk="0" hangingPunct="0">
              <a:defRPr/>
            </a:pPr>
            <a:endParaRPr lang="fr-FR" b="1">
              <a:latin typeface="Century Gothic" pitchFamily="34" charset="0"/>
              <a:cs typeface="Arial" charset="0"/>
            </a:endParaRPr>
          </a:p>
        </p:txBody>
      </p:sp>
      <p:sp>
        <p:nvSpPr>
          <p:cNvPr id="292872" name="Rectangle 8"/>
          <p:cNvSpPr>
            <a:spLocks noChangeArrowheads="1"/>
          </p:cNvSpPr>
          <p:nvPr/>
        </p:nvSpPr>
        <p:spPr bwMode="auto">
          <a:xfrm>
            <a:off x="8532936" y="188914"/>
            <a:ext cx="312126" cy="6480175"/>
          </a:xfrm>
          <a:prstGeom prst="rect">
            <a:avLst/>
          </a:prstGeom>
          <a:solidFill>
            <a:srgbClr val="FFCC00">
              <a:alpha val="69000"/>
            </a:srgbClr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eaLnBrk="0" hangingPunct="0">
              <a:defRPr/>
            </a:pPr>
            <a:endParaRPr lang="fr-FR" b="1">
              <a:latin typeface="Century Gothic" pitchFamily="34" charset="0"/>
              <a:cs typeface="Arial" charset="0"/>
            </a:endParaRPr>
          </a:p>
        </p:txBody>
      </p:sp>
      <p:sp>
        <p:nvSpPr>
          <p:cNvPr id="2053" name="Rectangle 10"/>
          <p:cNvSpPr>
            <a:spLocks noGrp="1" noChangeArrowheads="1"/>
          </p:cNvSpPr>
          <p:nvPr>
            <p:ph type="body" idx="1"/>
          </p:nvPr>
        </p:nvSpPr>
        <p:spPr bwMode="auto">
          <a:xfrm>
            <a:off x="611066" y="1484314"/>
            <a:ext cx="7921869" cy="451008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vert="horz" wrap="square" lIns="84774" tIns="42387" rIns="84774" bIns="4238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dirty="0" smtClean="0"/>
              <a:t>Cliquez pour modifier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</a:p>
        </p:txBody>
      </p:sp>
      <p:pic>
        <p:nvPicPr>
          <p:cNvPr id="2055" name="Picture 23" descr="LOGO_QLC"/>
          <p:cNvPicPr>
            <a:picLocks noChangeAspect="1"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0" y="0"/>
            <a:ext cx="1619250" cy="522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20"/>
          <p:cNvPicPr>
            <a:picLocks noChangeAspect="1" noChangeArrowheads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>
            <a:off x="0" y="0"/>
            <a:ext cx="2133600" cy="690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Rectangle 11"/>
          <p:cNvSpPr txBox="1">
            <a:spLocks noChangeArrowheads="1"/>
          </p:cNvSpPr>
          <p:nvPr userDrawn="1"/>
        </p:nvSpPr>
        <p:spPr bwMode="auto">
          <a:xfrm>
            <a:off x="1691680" y="241101"/>
            <a:ext cx="5760426" cy="542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84764" tIns="42382" rIns="84764" bIns="42382" numCol="1" anchor="ctr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2600" b="1" baseline="0">
                <a:solidFill>
                  <a:srgbClr val="3333FF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3333FF"/>
                </a:solidFill>
                <a:latin typeface="Tempus Sans ITC" pitchFamily="82" charset="0"/>
                <a:cs typeface="Arial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3333FF"/>
                </a:solidFill>
                <a:latin typeface="Tempus Sans ITC" pitchFamily="82" charset="0"/>
                <a:cs typeface="Arial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3333FF"/>
                </a:solidFill>
                <a:latin typeface="Tempus Sans ITC" pitchFamily="82" charset="0"/>
                <a:cs typeface="Arial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3333FF"/>
                </a:solidFill>
                <a:latin typeface="Tempus Sans ITC" pitchFamily="82" charset="0"/>
                <a:cs typeface="Arial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3333FF"/>
                </a:solidFill>
                <a:latin typeface="Tempus Sans ITC" pitchFamily="82" charset="0"/>
                <a:cs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3333FF"/>
                </a:solidFill>
                <a:latin typeface="Tempus Sans ITC" pitchFamily="82" charset="0"/>
                <a:cs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3333FF"/>
                </a:solidFill>
                <a:latin typeface="Tempus Sans ITC" pitchFamily="82" charset="0"/>
                <a:cs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3333FF"/>
                </a:solidFill>
                <a:latin typeface="Tempus Sans ITC" pitchFamily="82" charset="0"/>
                <a:cs typeface="Arial" charset="0"/>
              </a:defRPr>
            </a:lvl9pPr>
          </a:lstStyle>
          <a:p>
            <a:r>
              <a:rPr lang="fr-FR" altLang="fr-FR" kern="0" dirty="0" smtClean="0"/>
              <a:t>Audit Magasin: </a:t>
            </a:r>
            <a:r>
              <a:rPr lang="fr-FR" altLang="fr-FR" kern="0" dirty="0" err="1" smtClean="0"/>
              <a:t>Khezama</a:t>
            </a:r>
            <a:r>
              <a:rPr lang="fr-FR" altLang="fr-FR" kern="0" dirty="0" smtClean="0"/>
              <a:t> 1</a:t>
            </a:r>
            <a:endParaRPr lang="fr-FR" altLang="fr-FR" kern="0" baseline="0" dirty="0" smtClean="0"/>
          </a:p>
        </p:txBody>
      </p:sp>
      <p:pic>
        <p:nvPicPr>
          <p:cNvPr id="10" name="Image 9" descr="http://www.lsa-conso.fr/mediatheque/5/7/9/000015975.gif">
            <a:extLst>
              <a:ext uri="{FF2B5EF4-FFF2-40B4-BE49-F238E27FC236}">
                <a16:creationId xmlns:lc="http://schemas.openxmlformats.org/drawingml/2006/lockedCanvas" xmlns:a16="http://schemas.microsoft.com/office/drawing/2014/main" xmlns="" xmlns:xdr="http://schemas.openxmlformats.org/drawingml/2006/spreadsheetDrawing" id="{D10BAE59-B4E5-4227-8FC4-8F7DF6226E80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7092280" y="-677"/>
            <a:ext cx="2032147" cy="11974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txStyles>
    <p:titleStyle>
      <a:lvl1pPr algn="ctr" rtl="0" eaLnBrk="1" fontAlgn="base" hangingPunct="1">
        <a:spcBef>
          <a:spcPct val="0"/>
        </a:spcBef>
        <a:spcAft>
          <a:spcPct val="0"/>
        </a:spcAft>
        <a:defRPr sz="2600" b="1" baseline="0">
          <a:solidFill>
            <a:srgbClr val="3333FF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600" b="1">
          <a:solidFill>
            <a:srgbClr val="3333FF"/>
          </a:solidFill>
          <a:latin typeface="Tempus Sans ITC" pitchFamily="82" charset="0"/>
          <a:cs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600" b="1">
          <a:solidFill>
            <a:srgbClr val="3333FF"/>
          </a:solidFill>
          <a:latin typeface="Tempus Sans ITC" pitchFamily="82" charset="0"/>
          <a:cs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600" b="1">
          <a:solidFill>
            <a:srgbClr val="3333FF"/>
          </a:solidFill>
          <a:latin typeface="Tempus Sans ITC" pitchFamily="82" charset="0"/>
          <a:cs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600" b="1">
          <a:solidFill>
            <a:srgbClr val="3333FF"/>
          </a:solidFill>
          <a:latin typeface="Tempus Sans ITC" pitchFamily="82" charset="0"/>
          <a:cs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600" b="1">
          <a:solidFill>
            <a:srgbClr val="3333FF"/>
          </a:solidFill>
          <a:latin typeface="Tempus Sans ITC" pitchFamily="82" charset="0"/>
          <a:cs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600" b="1">
          <a:solidFill>
            <a:srgbClr val="3333FF"/>
          </a:solidFill>
          <a:latin typeface="Tempus Sans ITC" pitchFamily="82" charset="0"/>
          <a:cs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600" b="1">
          <a:solidFill>
            <a:srgbClr val="3333FF"/>
          </a:solidFill>
          <a:latin typeface="Tempus Sans ITC" pitchFamily="82" charset="0"/>
          <a:cs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600" b="1">
          <a:solidFill>
            <a:srgbClr val="3333FF"/>
          </a:solidFill>
          <a:latin typeface="Tempus Sans ITC" pitchFamily="82" charset="0"/>
          <a:cs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rgbClr val="003399"/>
        </a:buClr>
        <a:buSzPct val="90000"/>
        <a:buFont typeface="Wingdings" pitchFamily="2" charset="2"/>
        <a:buChar char="n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SzPct val="75000"/>
        <a:buFont typeface="Wingdings" pitchFamily="2" charset="2"/>
        <a:buChar char="n"/>
        <a:defRPr sz="22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SzPct val="55000"/>
        <a:buFont typeface="Wingdings" pitchFamily="2" charset="2"/>
        <a:buChar char="n"/>
        <a:defRPr sz="21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>
          <a:solidFill>
            <a:schemeClr val="tx1"/>
          </a:solidFill>
          <a:latin typeface="+mn-lt"/>
          <a:cs typeface="+mn-cs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>
          <a:solidFill>
            <a:schemeClr val="tx1"/>
          </a:solidFill>
          <a:latin typeface="+mn-lt"/>
          <a:cs typeface="+mn-cs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>
          <a:solidFill>
            <a:schemeClr val="tx1"/>
          </a:solidFill>
          <a:latin typeface="+mn-lt"/>
          <a:cs typeface="+mn-cs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tags" Target="../tags/tag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jpeg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 ?><Relationships xmlns="http://schemas.openxmlformats.org/package/2006/relationships"><Relationship Id="rId3" Target="../media/image13.jpeg" Type="http://schemas.openxmlformats.org/officeDocument/2006/relationships/image"/><Relationship Id="rId2" Target="../media/image12.jpeg" Type="http://schemas.openxmlformats.org/officeDocument/2006/relationships/image"/><Relationship Id="rId1" Target="../slideLayouts/slideLayout2.xml" Type="http://schemas.openxmlformats.org/officeDocument/2006/relationships/slideLayout"/><Relationship Id="rId4" Target="../media/hdphoto1.wdp" Type="http://schemas.microsoft.com/office/2007/relationships/hdphoto"/></Relationships>
</file>

<file path=ppt/slides/_rels/slide9.xml.rels><?xml version="1.0" encoding="UTF-8" standalone="yes" ?><Relationships xmlns="http://schemas.openxmlformats.org/package/2006/relationships"><Relationship Id="rId3" Target="../media/image15.jpeg" Type="http://schemas.openxmlformats.org/officeDocument/2006/relationships/image"/><Relationship Id="rId2" Target="../media/image14.jpeg" Type="http://schemas.openxmlformats.org/officeDocument/2006/relationships/image"/><Relationship Id="rId1" Target="../slideLayouts/slideLayout2.xml" Type="http://schemas.openxmlformats.org/officeDocument/2006/relationships/slideLayout"/><Relationship Id="rId4" Target="../media/hdphoto2.wdp" Type="http://schemas.microsoft.com/office/2007/relationships/hdphoto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à coins arrondis 3"/>
          <p:cNvSpPr/>
          <p:nvPr>
            <p:custDataLst>
              <p:tags r:id="rId1"/>
            </p:custDataLst>
          </p:nvPr>
        </p:nvSpPr>
        <p:spPr>
          <a:xfrm>
            <a:off x="827584" y="2420888"/>
            <a:ext cx="7488832" cy="1944216"/>
          </a:xfrm>
          <a:prstGeom prst="round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fr-FR" sz="3600" b="1" dirty="0" smtClean="0">
                <a:solidFill>
                  <a:srgbClr val="FFC000"/>
                </a:solidFill>
              </a:rPr>
              <a:t>Audit Carrefour Express</a:t>
            </a:r>
          </a:p>
          <a:p>
            <a:pPr algn="ctr">
              <a:lnSpc>
                <a:spcPct val="150000"/>
              </a:lnSpc>
            </a:pPr>
            <a:r>
              <a:rPr lang="fr-FR" sz="3600" b="1" dirty="0" smtClean="0">
                <a:solidFill>
                  <a:srgbClr val="FFC000"/>
                </a:solidFill>
              </a:rPr>
              <a:t>Magasin : </a:t>
            </a:r>
            <a:r>
              <a:rPr lang="fr-FR" sz="3600" b="1" dirty="0" err="1" smtClean="0">
                <a:solidFill>
                  <a:srgbClr val="FFC000"/>
                </a:solidFill>
              </a:rPr>
              <a:t>Khezama</a:t>
            </a:r>
            <a:r>
              <a:rPr lang="fr-FR" sz="3600" b="1" dirty="0" smtClean="0">
                <a:solidFill>
                  <a:srgbClr val="FFC000"/>
                </a:solidFill>
              </a:rPr>
              <a:t> 1</a:t>
            </a:r>
          </a:p>
        </p:txBody>
      </p:sp>
      <p:sp>
        <p:nvSpPr>
          <p:cNvPr id="5" name="Rectangle 4"/>
          <p:cNvSpPr/>
          <p:nvPr/>
        </p:nvSpPr>
        <p:spPr>
          <a:xfrm>
            <a:off x="1115616" y="5733256"/>
            <a:ext cx="2664296" cy="494494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solidFill>
              <a:srgbClr val="00B0F0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fr-FR" sz="2000" b="1" dirty="0" smtClean="0">
                <a:solidFill>
                  <a:srgbClr val="000000"/>
                </a:solidFill>
              </a:rPr>
              <a:t>20 Février 2020</a:t>
            </a:r>
          </a:p>
        </p:txBody>
      </p:sp>
      <p:sp>
        <p:nvSpPr>
          <p:cNvPr id="7" name="Rectangle 6"/>
          <p:cNvSpPr/>
          <p:nvPr/>
        </p:nvSpPr>
        <p:spPr>
          <a:xfrm>
            <a:off x="4716016" y="5733256"/>
            <a:ext cx="3600400" cy="494494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solidFill>
              <a:srgbClr val="00B0F0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fr-FR" sz="2000" b="1" dirty="0" smtClean="0">
                <a:solidFill>
                  <a:srgbClr val="000000"/>
                </a:solidFill>
              </a:rPr>
              <a:t>M </a:t>
            </a:r>
            <a:r>
              <a:rPr lang="fr-FR" sz="2000" b="1" dirty="0" err="1" smtClean="0">
                <a:solidFill>
                  <a:srgbClr val="000000"/>
                </a:solidFill>
              </a:rPr>
              <a:t>Souheil</a:t>
            </a:r>
            <a:r>
              <a:rPr lang="fr-FR" sz="2000" b="1" smtClean="0">
                <a:solidFill>
                  <a:srgbClr val="000000"/>
                </a:solidFill>
              </a:rPr>
              <a:t> DRAOUI</a:t>
            </a:r>
            <a:endParaRPr lang="fr-FR" sz="2000" b="1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61401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oneTexte 4"/>
          <p:cNvSpPr txBox="1"/>
          <p:nvPr/>
        </p:nvSpPr>
        <p:spPr>
          <a:xfrm>
            <a:off x="3010193" y="4365104"/>
            <a:ext cx="3096344" cy="2031325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fr-FR" b="1" dirty="0">
                <a:solidFill>
                  <a:srgbClr val="0070C0"/>
                </a:solidFill>
              </a:rPr>
              <a:t>PLS: Présence de givre sur les étagères du meuble froid d'exposition des yaourts ainsi que dans les meubles froids d'exposition des produits surgelés</a:t>
            </a:r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5503" y="1268760"/>
            <a:ext cx="3456384" cy="2592288"/>
          </a:xfrm>
          <a:prstGeom prst="rect">
            <a:avLst/>
          </a:prstGeom>
        </p:spPr>
      </p:pic>
      <p:pic>
        <p:nvPicPr>
          <p:cNvPr id="4" name="Imag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1268760"/>
            <a:ext cx="3456384" cy="2592288"/>
          </a:xfrm>
          <a:prstGeom prst="rect">
            <a:avLst/>
          </a:prstGeom>
        </p:spPr>
      </p:pic>
      <p:pic>
        <p:nvPicPr>
          <p:cNvPr id="6" name="Imag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50037" y="4391256"/>
            <a:ext cx="2843808" cy="2132856"/>
          </a:xfrm>
          <a:prstGeom prst="rect">
            <a:avLst/>
          </a:prstGeom>
        </p:spPr>
      </p:pic>
      <p:pic>
        <p:nvPicPr>
          <p:cNvPr id="7" name="Image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71791" y="1351804"/>
            <a:ext cx="1707654" cy="2276872"/>
          </a:xfrm>
          <a:prstGeom prst="rect">
            <a:avLst/>
          </a:prstGeom>
        </p:spPr>
      </p:pic>
      <p:pic>
        <p:nvPicPr>
          <p:cNvPr id="8" name="Image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85" y="4365104"/>
            <a:ext cx="2843808" cy="21328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31659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oneTexte 4"/>
          <p:cNvSpPr txBox="1"/>
          <p:nvPr/>
        </p:nvSpPr>
        <p:spPr>
          <a:xfrm>
            <a:off x="827584" y="6188116"/>
            <a:ext cx="7593450" cy="646331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fr-FR" b="1" dirty="0">
                <a:solidFill>
                  <a:srgbClr val="0070C0"/>
                </a:solidFill>
              </a:rPr>
              <a:t>PLS: Présence de deux sachets du produit maïs en grains </a:t>
            </a:r>
            <a:r>
              <a:rPr lang="fr-FR" b="1" dirty="0" smtClean="0">
                <a:solidFill>
                  <a:srgbClr val="0070C0"/>
                </a:solidFill>
              </a:rPr>
              <a:t>« </a:t>
            </a:r>
            <a:r>
              <a:rPr lang="fr-FR" b="1" dirty="0" err="1" smtClean="0">
                <a:solidFill>
                  <a:srgbClr val="0070C0"/>
                </a:solidFill>
              </a:rPr>
              <a:t>P</a:t>
            </a:r>
            <a:r>
              <a:rPr lang="fr-FR" b="1" dirty="0" err="1" smtClean="0">
                <a:solidFill>
                  <a:srgbClr val="0070C0"/>
                </a:solidFill>
              </a:rPr>
              <a:t>inguin</a:t>
            </a:r>
            <a:r>
              <a:rPr lang="fr-FR" b="1" dirty="0">
                <a:solidFill>
                  <a:srgbClr val="0070C0"/>
                </a:solidFill>
              </a:rPr>
              <a:t>" </a:t>
            </a:r>
            <a:r>
              <a:rPr lang="fr-FR" b="1" dirty="0" smtClean="0">
                <a:solidFill>
                  <a:srgbClr val="0070C0"/>
                </a:solidFill>
              </a:rPr>
              <a:t>périmés </a:t>
            </a:r>
            <a:r>
              <a:rPr lang="fr-FR" b="1" dirty="0">
                <a:solidFill>
                  <a:srgbClr val="0070C0"/>
                </a:solidFill>
              </a:rPr>
              <a:t>depuis le 17/02/20.</a:t>
            </a:r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0032" y="1340767"/>
            <a:ext cx="3374657" cy="4499543"/>
          </a:xfrm>
          <a:prstGeom prst="rect">
            <a:avLst/>
          </a:prstGeom>
        </p:spPr>
      </p:pic>
      <p:pic>
        <p:nvPicPr>
          <p:cNvPr id="4" name="Imag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24069" y="1900266"/>
            <a:ext cx="4475989" cy="33569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89260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oneTexte 4"/>
          <p:cNvSpPr txBox="1"/>
          <p:nvPr/>
        </p:nvSpPr>
        <p:spPr>
          <a:xfrm>
            <a:off x="2248045" y="6021288"/>
            <a:ext cx="4752528" cy="646331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fr-FR" b="1" dirty="0" smtClean="0">
                <a:solidFill>
                  <a:srgbClr val="0070C0"/>
                </a:solidFill>
              </a:rPr>
              <a:t>Le plafond était démonté au niveau du couloir menant à la salle de pause.</a:t>
            </a:r>
            <a:endParaRPr lang="fr-FR" b="1" dirty="0">
              <a:solidFill>
                <a:srgbClr val="0070C0"/>
              </a:solidFill>
            </a:endParaRPr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70382" y="1124744"/>
            <a:ext cx="3507854" cy="46771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74817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oneTexte 4"/>
          <p:cNvSpPr txBox="1"/>
          <p:nvPr/>
        </p:nvSpPr>
        <p:spPr>
          <a:xfrm>
            <a:off x="683568" y="6093296"/>
            <a:ext cx="7776864" cy="369332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fr-FR" b="1" dirty="0" smtClean="0">
                <a:solidFill>
                  <a:srgbClr val="0070C0"/>
                </a:solidFill>
              </a:rPr>
              <a:t>Réserve PGC: Le </a:t>
            </a:r>
            <a:r>
              <a:rPr lang="fr-FR" b="1" dirty="0">
                <a:solidFill>
                  <a:srgbClr val="0070C0"/>
                </a:solidFill>
              </a:rPr>
              <a:t>sol de la réserve était ébréché et le plafond </a:t>
            </a:r>
            <a:r>
              <a:rPr lang="fr-FR" b="1" dirty="0" smtClean="0">
                <a:solidFill>
                  <a:srgbClr val="0070C0"/>
                </a:solidFill>
              </a:rPr>
              <a:t>abimé.</a:t>
            </a:r>
            <a:endParaRPr lang="fr-FR" b="1" dirty="0">
              <a:solidFill>
                <a:srgbClr val="0070C0"/>
              </a:solidFill>
            </a:endParaRPr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2040" y="1340768"/>
            <a:ext cx="3381840" cy="4509120"/>
          </a:xfrm>
          <a:prstGeom prst="rect">
            <a:avLst/>
          </a:prstGeom>
        </p:spPr>
      </p:pic>
      <p:pic>
        <p:nvPicPr>
          <p:cNvPr id="4" name="Imag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1340768"/>
            <a:ext cx="3381840" cy="45091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62776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oneTexte 4"/>
          <p:cNvSpPr txBox="1"/>
          <p:nvPr/>
        </p:nvSpPr>
        <p:spPr>
          <a:xfrm>
            <a:off x="1891114" y="6021288"/>
            <a:ext cx="5359661" cy="369332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fr-FR" b="1" dirty="0" smtClean="0">
                <a:solidFill>
                  <a:srgbClr val="0070C0"/>
                </a:solidFill>
              </a:rPr>
              <a:t> </a:t>
            </a:r>
            <a:r>
              <a:rPr lang="fr-FR" b="1" dirty="0">
                <a:solidFill>
                  <a:srgbClr val="0070C0"/>
                </a:solidFill>
              </a:rPr>
              <a:t>FLEG</a:t>
            </a:r>
            <a:r>
              <a:rPr lang="fr-FR" b="1" dirty="0" smtClean="0">
                <a:solidFill>
                  <a:srgbClr val="0070C0"/>
                </a:solidFill>
              </a:rPr>
              <a:t>: La pédale de la poubelle était rompue.</a:t>
            </a:r>
            <a:endParaRPr lang="fr-FR" b="1" dirty="0">
              <a:solidFill>
                <a:srgbClr val="0070C0"/>
              </a:solidFill>
            </a:endParaRPr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6019" y="1052736"/>
            <a:ext cx="3489852" cy="46531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15718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oneTexte 4"/>
          <p:cNvSpPr txBox="1"/>
          <p:nvPr/>
        </p:nvSpPr>
        <p:spPr>
          <a:xfrm>
            <a:off x="2195736" y="6021288"/>
            <a:ext cx="4495564" cy="369332"/>
          </a:xfrm>
          <a:prstGeom prst="rect">
            <a:avLst/>
          </a:prstGeom>
          <a:solidFill>
            <a:srgbClr val="FFFF00"/>
          </a:solidFill>
        </p:spPr>
        <p:txBody>
          <a:bodyPr rtlCol="0" wrap="square">
            <a:spAutoFit/>
          </a:bodyPr>
          <a:lstStyle/>
          <a:p>
            <a:r>
              <a:rPr b="1" dirty="0" lang="fr-FR">
                <a:solidFill>
                  <a:srgbClr val="0070C0"/>
                </a:solidFill>
              </a:rPr>
              <a:t>FLEG: </a:t>
            </a:r>
            <a:r>
              <a:rPr b="1" dirty="0" lang="fr-FR" smtClean="0">
                <a:solidFill>
                  <a:srgbClr val="0070C0"/>
                </a:solidFill>
              </a:rPr>
              <a:t>Certaines oignons étaient moisis.</a:t>
            </a:r>
            <a:endParaRPr b="1" dirty="0" lang="fr-FR">
              <a:solidFill>
                <a:srgbClr val="0070C0"/>
              </a:solidFill>
            </a:endParaRPr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cstate="print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6016" y="1389594"/>
            <a:ext cx="3147814" cy="4173904"/>
          </a:xfrm>
          <a:prstGeom prst="rect">
            <a:avLst/>
          </a:prstGeom>
        </p:spPr>
      </p:pic>
      <p:pic>
        <p:nvPicPr>
          <p:cNvPr id="4" name="Image 3"/>
          <p:cNvPicPr>
            <a:picLocks noChangeAspect="1"/>
          </p:cNvPicPr>
          <p:nvPr/>
        </p:nvPicPr>
        <p:blipFill rotWithShape="1">
          <a:blip cstate="print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8" r="51"/>
          <a:stretch/>
        </p:blipFill>
        <p:spPr>
          <a:xfrm>
            <a:off x="818613" y="1412776"/>
            <a:ext cx="3144484" cy="41507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1159475"/>
      </p:ext>
    </p:extLst>
  </p:cSld>
  <p:clrMapOvr>
    <a:masterClrMapping/>
  </p:clrMapOvr>
  <p:timing>
    <p:tnLst>
      <p:par>
        <p:cTn dur="indefinite" id="1" nodeType="tmRoot" restart="never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oneTexte 4"/>
          <p:cNvSpPr txBox="1"/>
          <p:nvPr/>
        </p:nvSpPr>
        <p:spPr>
          <a:xfrm>
            <a:off x="4572000" y="3285543"/>
            <a:ext cx="3888432" cy="646331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fr-FR" b="1" dirty="0">
                <a:solidFill>
                  <a:srgbClr val="0070C0"/>
                </a:solidFill>
              </a:rPr>
              <a:t>FLEG: </a:t>
            </a:r>
            <a:r>
              <a:rPr lang="fr-FR" b="1" dirty="0" smtClean="0">
                <a:solidFill>
                  <a:srgbClr val="0070C0"/>
                </a:solidFill>
              </a:rPr>
              <a:t>Les morceau de potirons emballés n’étaient pas identifiés.</a:t>
            </a:r>
            <a:endParaRPr lang="fr-FR" b="1" dirty="0">
              <a:solidFill>
                <a:srgbClr val="0070C0"/>
              </a:solidFill>
            </a:endParaRPr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1700808"/>
            <a:ext cx="3543858" cy="47251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10351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oneTexte 4"/>
          <p:cNvSpPr txBox="1"/>
          <p:nvPr/>
        </p:nvSpPr>
        <p:spPr>
          <a:xfrm>
            <a:off x="829026" y="5805264"/>
            <a:ext cx="7548861" cy="923330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fr-FR" b="1" dirty="0">
                <a:solidFill>
                  <a:srgbClr val="0070C0"/>
                </a:solidFill>
              </a:rPr>
              <a:t>FLEG: </a:t>
            </a:r>
            <a:r>
              <a:rPr lang="fr-FR" b="1" dirty="0">
                <a:solidFill>
                  <a:srgbClr val="0070C0"/>
                </a:solidFill>
              </a:rPr>
              <a:t>L</a:t>
            </a:r>
            <a:r>
              <a:rPr lang="fr-FR" b="1" dirty="0" smtClean="0">
                <a:solidFill>
                  <a:srgbClr val="0070C0"/>
                </a:solidFill>
              </a:rPr>
              <a:t>a </a:t>
            </a:r>
            <a:r>
              <a:rPr lang="fr-FR" b="1" dirty="0" smtClean="0">
                <a:solidFill>
                  <a:srgbClr val="0070C0"/>
                </a:solidFill>
              </a:rPr>
              <a:t>peinture </a:t>
            </a:r>
            <a:r>
              <a:rPr lang="fr-FR" b="1" dirty="0" smtClean="0">
                <a:solidFill>
                  <a:srgbClr val="0070C0"/>
                </a:solidFill>
              </a:rPr>
              <a:t>était décollée et les traces </a:t>
            </a:r>
            <a:r>
              <a:rPr lang="fr-FR" b="1" dirty="0" smtClean="0">
                <a:solidFill>
                  <a:srgbClr val="0070C0"/>
                </a:solidFill>
              </a:rPr>
              <a:t>de rouille </a:t>
            </a:r>
            <a:r>
              <a:rPr lang="fr-FR" b="1" dirty="0" smtClean="0">
                <a:solidFill>
                  <a:srgbClr val="0070C0"/>
                </a:solidFill>
              </a:rPr>
              <a:t>ont persisté </a:t>
            </a:r>
            <a:r>
              <a:rPr lang="fr-FR" b="1" dirty="0" smtClean="0">
                <a:solidFill>
                  <a:srgbClr val="0070C0"/>
                </a:solidFill>
              </a:rPr>
              <a:t>dans </a:t>
            </a:r>
            <a:r>
              <a:rPr lang="fr-FR" b="1" dirty="0" smtClean="0">
                <a:solidFill>
                  <a:srgbClr val="0070C0"/>
                </a:solidFill>
              </a:rPr>
              <a:t>le meuble froid d’exposition des produits de la 4 </a:t>
            </a:r>
            <a:r>
              <a:rPr lang="fr-FR" b="1" dirty="0" err="1" smtClean="0">
                <a:solidFill>
                  <a:srgbClr val="0070C0"/>
                </a:solidFill>
              </a:rPr>
              <a:t>éme</a:t>
            </a:r>
            <a:r>
              <a:rPr lang="fr-FR" b="1" dirty="0" smtClean="0">
                <a:solidFill>
                  <a:srgbClr val="0070C0"/>
                </a:solidFill>
              </a:rPr>
              <a:t> gamme.</a:t>
            </a:r>
            <a:endParaRPr lang="fr-FR" b="1" dirty="0">
              <a:solidFill>
                <a:srgbClr val="0070C0"/>
              </a:solidFill>
            </a:endParaRPr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5388" y="1268760"/>
            <a:ext cx="5796136" cy="43471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63849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oneTexte 4"/>
          <p:cNvSpPr txBox="1"/>
          <p:nvPr/>
        </p:nvSpPr>
        <p:spPr>
          <a:xfrm>
            <a:off x="1043608" y="5949280"/>
            <a:ext cx="7272808" cy="646331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fr-FR" b="1" dirty="0" smtClean="0">
                <a:solidFill>
                  <a:srgbClr val="0070C0"/>
                </a:solidFill>
              </a:rPr>
              <a:t>PLS: La peinture de certaines étagères d’exposition était écaillée.</a:t>
            </a:r>
            <a:endParaRPr lang="fr-FR" b="1" dirty="0">
              <a:solidFill>
                <a:srgbClr val="0070C0"/>
              </a:solidFill>
            </a:endParaRPr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3912" y="1134939"/>
            <a:ext cx="6372200" cy="4779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73313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oneTexte 4"/>
          <p:cNvSpPr txBox="1"/>
          <p:nvPr/>
        </p:nvSpPr>
        <p:spPr>
          <a:xfrm>
            <a:off x="797569" y="6093296"/>
            <a:ext cx="7548861" cy="646331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fr-FR" b="1" dirty="0">
                <a:solidFill>
                  <a:srgbClr val="0070C0"/>
                </a:solidFill>
              </a:rPr>
              <a:t>PLS: </a:t>
            </a:r>
            <a:r>
              <a:rPr lang="fr-FR" b="1" dirty="0" smtClean="0">
                <a:solidFill>
                  <a:srgbClr val="0070C0"/>
                </a:solidFill>
              </a:rPr>
              <a:t>Présence de deux afficheurs non fonctionnels au niveau des meubles d’exposition des produits laitiers.</a:t>
            </a:r>
            <a:endParaRPr lang="fr-FR" b="1" dirty="0">
              <a:solidFill>
                <a:srgbClr val="0070C0"/>
              </a:solidFill>
            </a:endParaRPr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95401" y="1440160"/>
            <a:ext cx="4475989" cy="3356992"/>
          </a:xfrm>
          <a:prstGeom prst="rect">
            <a:avLst/>
          </a:prstGeom>
        </p:spPr>
      </p:pic>
      <p:pic>
        <p:nvPicPr>
          <p:cNvPr id="6" name="Imag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010" y="1440160"/>
            <a:ext cx="4475989" cy="3356992"/>
          </a:xfrm>
          <a:prstGeom prst="rect">
            <a:avLst/>
          </a:prstGeom>
        </p:spPr>
      </p:pic>
      <p:sp>
        <p:nvSpPr>
          <p:cNvPr id="7" name="Ellipse 6"/>
          <p:cNvSpPr/>
          <p:nvPr/>
        </p:nvSpPr>
        <p:spPr>
          <a:xfrm>
            <a:off x="1835696" y="2420888"/>
            <a:ext cx="1008112" cy="792088"/>
          </a:xfrm>
          <a:prstGeom prst="ellipse">
            <a:avLst/>
          </a:prstGeom>
          <a:noFill/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Ellipse 7"/>
          <p:cNvSpPr/>
          <p:nvPr/>
        </p:nvSpPr>
        <p:spPr>
          <a:xfrm>
            <a:off x="6445512" y="1924334"/>
            <a:ext cx="1294840" cy="892598"/>
          </a:xfrm>
          <a:prstGeom prst="ellipse">
            <a:avLst/>
          </a:prstGeom>
          <a:noFill/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422753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oneTexte 4"/>
          <p:cNvSpPr txBox="1"/>
          <p:nvPr/>
        </p:nvSpPr>
        <p:spPr>
          <a:xfrm>
            <a:off x="797569" y="5373216"/>
            <a:ext cx="7548861" cy="1200329"/>
          </a:xfrm>
          <a:prstGeom prst="rect">
            <a:avLst/>
          </a:prstGeom>
          <a:solidFill>
            <a:srgbClr val="FFFF00"/>
          </a:solidFill>
        </p:spPr>
        <p:txBody>
          <a:bodyPr rtlCol="0" wrap="square">
            <a:spAutoFit/>
          </a:bodyPr>
          <a:lstStyle/>
          <a:p>
            <a:r>
              <a:rPr b="1" dirty="0" lang="fr-FR" smtClean="0">
                <a:solidFill>
                  <a:srgbClr val="0070C0"/>
                </a:solidFill>
              </a:rPr>
              <a:t>PLS: </a:t>
            </a:r>
            <a:r>
              <a:rPr b="1" dirty="0" lang="fr-FR">
                <a:solidFill>
                  <a:srgbClr val="0070C0"/>
                </a:solidFill>
              </a:rPr>
              <a:t>Elévation de la température des produits exposés au niveau du meuble froid des </a:t>
            </a:r>
            <a:r>
              <a:rPr b="1" dirty="0" lang="fr-FR" smtClean="0">
                <a:solidFill>
                  <a:srgbClr val="0070C0"/>
                </a:solidFill>
              </a:rPr>
              <a:t>charcuteries.</a:t>
            </a:r>
            <a:endParaRPr b="1" dirty="0" lang="fr-FR">
              <a:solidFill>
                <a:srgbClr val="0070C0"/>
              </a:solidFill>
            </a:endParaRPr>
          </a:p>
          <a:p>
            <a:r>
              <a:rPr b="1" dirty="0" lang="fr-FR">
                <a:solidFill>
                  <a:srgbClr val="0070C0"/>
                </a:solidFill>
              </a:rPr>
              <a:t>T affichée: 13°C</a:t>
            </a:r>
          </a:p>
          <a:p>
            <a:r>
              <a:rPr b="1" dirty="0" lang="fr-FR">
                <a:solidFill>
                  <a:srgbClr val="0070C0"/>
                </a:solidFill>
              </a:rPr>
              <a:t>T mesurée: 14°C</a:t>
            </a:r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 rotWithShape="1">
          <a:blip cstate="print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"/>
          <a:stretch/>
        </p:blipFill>
        <p:spPr>
          <a:xfrm>
            <a:off x="5076056" y="1556792"/>
            <a:ext cx="2949788" cy="3386859"/>
          </a:xfrm>
          <a:prstGeom prst="rect">
            <a:avLst/>
          </a:prstGeom>
        </p:spPr>
      </p:pic>
      <p:pic>
        <p:nvPicPr>
          <p:cNvPr id="6" name="Image 5"/>
          <p:cNvPicPr>
            <a:picLocks noChangeAspect="1"/>
          </p:cNvPicPr>
          <p:nvPr/>
        </p:nvPicPr>
        <p:blipFill rotWithShape="1">
          <a:blip cstate="print"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42"/>
          <a:stretch/>
        </p:blipFill>
        <p:spPr>
          <a:xfrm>
            <a:off x="1403648" y="1556792"/>
            <a:ext cx="3168352" cy="33868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4541249"/>
      </p:ext>
    </p:extLst>
  </p:cSld>
  <p:clrMapOvr>
    <a:masterClrMapping/>
  </p:clrMapOvr>
  <p:timing>
    <p:tnLst>
      <p:par>
        <p:cTn dur="indefinite" id="1" nodeType="tmRoot" restart="never"/>
      </p:par>
    </p:tnLst>
  </p:timing>
</p:sld>
</file>

<file path=ppt/slides/slide9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oneTexte 4"/>
          <p:cNvSpPr txBox="1"/>
          <p:nvPr/>
        </p:nvSpPr>
        <p:spPr>
          <a:xfrm>
            <a:off x="767554" y="5733256"/>
            <a:ext cx="7548861" cy="646331"/>
          </a:xfrm>
          <a:prstGeom prst="rect">
            <a:avLst/>
          </a:prstGeom>
          <a:solidFill>
            <a:srgbClr val="FFFF00"/>
          </a:solidFill>
        </p:spPr>
        <p:txBody>
          <a:bodyPr rtlCol="0" wrap="square">
            <a:spAutoFit/>
          </a:bodyPr>
          <a:lstStyle/>
          <a:p>
            <a:r>
              <a:rPr b="1" dirty="0" lang="fr-FR">
                <a:solidFill>
                  <a:srgbClr val="0070C0"/>
                </a:solidFill>
              </a:rPr>
              <a:t>PLS: Deux pots de ricotta "Kaiser" retrait DLC 20/02/20 (jour de l'audit).</a:t>
            </a:r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 rotWithShape="1">
          <a:blip cstate="print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2"/>
          <a:stretch/>
        </p:blipFill>
        <p:spPr>
          <a:xfrm>
            <a:off x="1115616" y="1628800"/>
            <a:ext cx="2508302" cy="3226006"/>
          </a:xfrm>
          <a:prstGeom prst="rect">
            <a:avLst/>
          </a:prstGeom>
        </p:spPr>
      </p:pic>
      <p:pic>
        <p:nvPicPr>
          <p:cNvPr id="7" name="Image 6"/>
          <p:cNvPicPr>
            <a:picLocks noChangeAspect="1"/>
          </p:cNvPicPr>
          <p:nvPr/>
        </p:nvPicPr>
        <p:blipFill rotWithShape="1">
          <a:blip cstate="print"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42"/>
          <a:stretch/>
        </p:blipFill>
        <p:spPr>
          <a:xfrm>
            <a:off x="3995936" y="1239934"/>
            <a:ext cx="4320479" cy="41469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7907111"/>
      </p:ext>
    </p:extLst>
  </p:cSld>
  <p:clrMapOvr>
    <a:masterClrMapping/>
  </p:clrMapOvr>
  <p:timing>
    <p:tnLst>
      <p:par>
        <p:cTn dur="indefinite" id="1" nodeType="tmRoot" restart="never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heme/theme1.xml><?xml version="1.0" encoding="utf-8"?>
<a:theme xmlns:a="http://schemas.openxmlformats.org/drawingml/2006/main" name="Thème1">
  <a:themeElements>
    <a:clrScheme name="Couches 6">
      <a:dk1>
        <a:srgbClr val="000000"/>
      </a:dk1>
      <a:lt1>
        <a:srgbClr val="FFFFE1"/>
      </a:lt1>
      <a:dk2>
        <a:srgbClr val="330033"/>
      </a:dk2>
      <a:lt2>
        <a:srgbClr val="330033"/>
      </a:lt2>
      <a:accent1>
        <a:srgbClr val="CCCC99"/>
      </a:accent1>
      <a:accent2>
        <a:srgbClr val="FF0000"/>
      </a:accent2>
      <a:accent3>
        <a:srgbClr val="FFFFEE"/>
      </a:accent3>
      <a:accent4>
        <a:srgbClr val="000000"/>
      </a:accent4>
      <a:accent5>
        <a:srgbClr val="E2E2CA"/>
      </a:accent5>
      <a:accent6>
        <a:srgbClr val="E70000"/>
      </a:accent6>
      <a:hlink>
        <a:srgbClr val="990033"/>
      </a:hlink>
      <a:folHlink>
        <a:srgbClr val="B2B2B2"/>
      </a:folHlink>
    </a:clrScheme>
    <a:fontScheme name="Couches">
      <a:majorFont>
        <a:latin typeface="Tempus Sans ITC"/>
        <a:ea typeface=""/>
        <a:cs typeface="Arial"/>
      </a:majorFont>
      <a:minorFont>
        <a:latin typeface="Century Gothic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Couches 1">
        <a:dk1>
          <a:srgbClr val="993300"/>
        </a:dk1>
        <a:lt1>
          <a:srgbClr val="CCCCCC"/>
        </a:lt1>
        <a:dk2>
          <a:srgbClr val="000000"/>
        </a:dk2>
        <a:lt2>
          <a:srgbClr val="FFFFFF"/>
        </a:lt2>
        <a:accent1>
          <a:srgbClr val="576F2B"/>
        </a:accent1>
        <a:accent2>
          <a:srgbClr val="666699"/>
        </a:accent2>
        <a:accent3>
          <a:srgbClr val="AAAAAA"/>
        </a:accent3>
        <a:accent4>
          <a:srgbClr val="AEAEAE"/>
        </a:accent4>
        <a:accent5>
          <a:srgbClr val="B4BBAC"/>
        </a:accent5>
        <a:accent6>
          <a:srgbClr val="5C5C8A"/>
        </a:accent6>
        <a:hlink>
          <a:srgbClr val="993300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uches 2">
        <a:dk1>
          <a:srgbClr val="993300"/>
        </a:dk1>
        <a:lt1>
          <a:srgbClr val="CCCCCC"/>
        </a:lt1>
        <a:dk2>
          <a:srgbClr val="330000"/>
        </a:dk2>
        <a:lt2>
          <a:srgbClr val="FFFFFF"/>
        </a:lt2>
        <a:accent1>
          <a:srgbClr val="996633"/>
        </a:accent1>
        <a:accent2>
          <a:srgbClr val="FF0000"/>
        </a:accent2>
        <a:accent3>
          <a:srgbClr val="ADAAAA"/>
        </a:accent3>
        <a:accent4>
          <a:srgbClr val="AEAEAE"/>
        </a:accent4>
        <a:accent5>
          <a:srgbClr val="CAB8AD"/>
        </a:accent5>
        <a:accent6>
          <a:srgbClr val="E70000"/>
        </a:accent6>
        <a:hlink>
          <a:srgbClr val="FF3300"/>
        </a:hlink>
        <a:folHlink>
          <a:srgbClr val="CC99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uches 3">
        <a:dk1>
          <a:srgbClr val="79788A"/>
        </a:dk1>
        <a:lt1>
          <a:srgbClr val="FFFFFF"/>
        </a:lt1>
        <a:dk2>
          <a:srgbClr val="21203C"/>
        </a:dk2>
        <a:lt2>
          <a:srgbClr val="FFFFCC"/>
        </a:lt2>
        <a:accent1>
          <a:srgbClr val="476077"/>
        </a:accent1>
        <a:accent2>
          <a:srgbClr val="676C5A"/>
        </a:accent2>
        <a:accent3>
          <a:srgbClr val="ABABAF"/>
        </a:accent3>
        <a:accent4>
          <a:srgbClr val="DADADA"/>
        </a:accent4>
        <a:accent5>
          <a:srgbClr val="B1B6BD"/>
        </a:accent5>
        <a:accent6>
          <a:srgbClr val="5D6151"/>
        </a:accent6>
        <a:hlink>
          <a:srgbClr val="666699"/>
        </a:hlink>
        <a:folHlink>
          <a:srgbClr val="8CB0A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uches 4">
        <a:dk1>
          <a:srgbClr val="455B41"/>
        </a:dk1>
        <a:lt1>
          <a:srgbClr val="FFFFCC"/>
        </a:lt1>
        <a:dk2>
          <a:srgbClr val="79A994"/>
        </a:dk2>
        <a:lt2>
          <a:srgbClr val="FFFFCC"/>
        </a:lt2>
        <a:accent1>
          <a:srgbClr val="517087"/>
        </a:accent1>
        <a:accent2>
          <a:srgbClr val="666699"/>
        </a:accent2>
        <a:accent3>
          <a:srgbClr val="BED1C8"/>
        </a:accent3>
        <a:accent4>
          <a:srgbClr val="DADAAE"/>
        </a:accent4>
        <a:accent5>
          <a:srgbClr val="B3BBC3"/>
        </a:accent5>
        <a:accent6>
          <a:srgbClr val="5C5C8A"/>
        </a:accent6>
        <a:hlink>
          <a:srgbClr val="993300"/>
        </a:hlink>
        <a:folHlink>
          <a:srgbClr val="A4AF6B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uches 5">
        <a:dk1>
          <a:srgbClr val="330000"/>
        </a:dk1>
        <a:lt1>
          <a:srgbClr val="FF9900"/>
        </a:lt1>
        <a:dk2>
          <a:srgbClr val="FFFFFF"/>
        </a:dk2>
        <a:lt2>
          <a:srgbClr val="8B3111"/>
        </a:lt2>
        <a:accent1>
          <a:srgbClr val="DD6D07"/>
        </a:accent1>
        <a:accent2>
          <a:srgbClr val="CC9900"/>
        </a:accent2>
        <a:accent3>
          <a:srgbClr val="FFCAAA"/>
        </a:accent3>
        <a:accent4>
          <a:srgbClr val="2A0000"/>
        </a:accent4>
        <a:accent5>
          <a:srgbClr val="EBBAAA"/>
        </a:accent5>
        <a:accent6>
          <a:srgbClr val="B98A00"/>
        </a:accent6>
        <a:hlink>
          <a:srgbClr val="CC3300"/>
        </a:hlink>
        <a:folHlink>
          <a:srgbClr val="CC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uches 6">
        <a:dk1>
          <a:srgbClr val="000000"/>
        </a:dk1>
        <a:lt1>
          <a:srgbClr val="FFFFE1"/>
        </a:lt1>
        <a:dk2>
          <a:srgbClr val="330033"/>
        </a:dk2>
        <a:lt2>
          <a:srgbClr val="330033"/>
        </a:lt2>
        <a:accent1>
          <a:srgbClr val="CCCC99"/>
        </a:accent1>
        <a:accent2>
          <a:srgbClr val="FF0000"/>
        </a:accent2>
        <a:accent3>
          <a:srgbClr val="FFFFEE"/>
        </a:accent3>
        <a:accent4>
          <a:srgbClr val="000000"/>
        </a:accent4>
        <a:accent5>
          <a:srgbClr val="E2E2CA"/>
        </a:accent5>
        <a:accent6>
          <a:srgbClr val="E70000"/>
        </a:accent6>
        <a:hlink>
          <a:srgbClr val="990033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uches 7">
        <a:dk1>
          <a:srgbClr val="000000"/>
        </a:dk1>
        <a:lt1>
          <a:srgbClr val="FFFFFF"/>
        </a:lt1>
        <a:dk2>
          <a:srgbClr val="000000"/>
        </a:dk2>
        <a:lt2>
          <a:srgbClr val="891411"/>
        </a:lt2>
        <a:accent1>
          <a:srgbClr val="4F917E"/>
        </a:accent1>
        <a:accent2>
          <a:srgbClr val="CC9900"/>
        </a:accent2>
        <a:accent3>
          <a:srgbClr val="FFFFFF"/>
        </a:accent3>
        <a:accent4>
          <a:srgbClr val="000000"/>
        </a:accent4>
        <a:accent5>
          <a:srgbClr val="B2C7C0"/>
        </a:accent5>
        <a:accent6>
          <a:srgbClr val="B98A00"/>
        </a:accent6>
        <a:hlink>
          <a:srgbClr val="5A84D8"/>
        </a:hlink>
        <a:folHlink>
          <a:srgbClr val="A0C6B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uches 8">
        <a:dk1>
          <a:srgbClr val="000000"/>
        </a:dk1>
        <a:lt1>
          <a:srgbClr val="FFFFFF"/>
        </a:lt1>
        <a:dk2>
          <a:srgbClr val="CC0000"/>
        </a:dk2>
        <a:lt2>
          <a:srgbClr val="999966"/>
        </a:lt2>
        <a:accent1>
          <a:srgbClr val="CCCCCC"/>
        </a:accent1>
        <a:accent2>
          <a:srgbClr val="CCCC6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B9B95C"/>
        </a:accent6>
        <a:hlink>
          <a:srgbClr val="666699"/>
        </a:hlink>
        <a:folHlink>
          <a:srgbClr val="CCCC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uches 9">
        <a:dk1>
          <a:srgbClr val="000000"/>
        </a:dk1>
        <a:lt1>
          <a:srgbClr val="FFFFFF"/>
        </a:lt1>
        <a:dk2>
          <a:srgbClr val="FF0000"/>
        </a:dk2>
        <a:lt2>
          <a:srgbClr val="009999"/>
        </a:lt2>
        <a:accent1>
          <a:srgbClr val="C7B505"/>
        </a:accent1>
        <a:accent2>
          <a:srgbClr val="FFFF66"/>
        </a:accent2>
        <a:accent3>
          <a:srgbClr val="FFFFFF"/>
        </a:accent3>
        <a:accent4>
          <a:srgbClr val="000000"/>
        </a:accent4>
        <a:accent5>
          <a:srgbClr val="E0D7AA"/>
        </a:accent5>
        <a:accent6>
          <a:srgbClr val="E7E75C"/>
        </a:accent6>
        <a:hlink>
          <a:srgbClr val="5A84D8"/>
        </a:hlink>
        <a:folHlink>
          <a:srgbClr val="A0C6B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uches 10">
        <a:dk1>
          <a:srgbClr val="000000"/>
        </a:dk1>
        <a:lt1>
          <a:srgbClr val="FFFFFF"/>
        </a:lt1>
        <a:dk2>
          <a:srgbClr val="660033"/>
        </a:dk2>
        <a:lt2>
          <a:srgbClr val="666699"/>
        </a:lt2>
        <a:accent1>
          <a:srgbClr val="95A3D1"/>
        </a:accent1>
        <a:accent2>
          <a:srgbClr val="FFFF66"/>
        </a:accent2>
        <a:accent3>
          <a:srgbClr val="FFFFFF"/>
        </a:accent3>
        <a:accent4>
          <a:srgbClr val="000000"/>
        </a:accent4>
        <a:accent5>
          <a:srgbClr val="C8CEE5"/>
        </a:accent5>
        <a:accent6>
          <a:srgbClr val="E7E75C"/>
        </a:accent6>
        <a:hlink>
          <a:srgbClr val="5A84D8"/>
        </a:hlink>
        <a:folHlink>
          <a:srgbClr val="CCCC9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39670</TotalTime>
  <Words>204</Words>
  <Application>Microsoft Office PowerPoint</Application>
  <PresentationFormat>Affichage à l'écran (4:3)</PresentationFormat>
  <Paragraphs>18</Paragraphs>
  <Slides>13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5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13</vt:i4>
      </vt:variant>
    </vt:vector>
  </HeadingPairs>
  <TitlesOfParts>
    <vt:vector size="19" baseType="lpstr">
      <vt:lpstr>Arial</vt:lpstr>
      <vt:lpstr>Calibri</vt:lpstr>
      <vt:lpstr>Century Gothic</vt:lpstr>
      <vt:lpstr>Tempus Sans ITC</vt:lpstr>
      <vt:lpstr>Wingdings</vt:lpstr>
      <vt:lpstr>Thème1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Diapositive 1</dc:title>
  <dc:creator>Quali-Consult</dc:creator>
  <cp:keywords>Carrefour</cp:keywords>
  <cp:lastModifiedBy>MH-QLC</cp:lastModifiedBy>
  <cp:revision>654</cp:revision>
  <cp:lastPrinted>2016-02-08T19:41:58Z</cp:lastPrinted>
  <dcterms:created xsi:type="dcterms:W3CDTF">2014-03-07T09:21:22Z</dcterms:created>
  <dcterms:modified xsi:type="dcterms:W3CDTF">2020-02-26T11:37:14Z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name="NXPowerLiteLastOptimized" pid="2">
    <vt:lpwstr>3114457</vt:lpwstr>
  </property>
  <property fmtid="{D5CDD505-2E9C-101B-9397-08002B2CF9AE}" name="NXPowerLiteSettings" pid="3">
    <vt:lpwstr>F7000400038000</vt:lpwstr>
  </property>
  <property fmtid="{D5CDD505-2E9C-101B-9397-08002B2CF9AE}" name="NXPowerLiteVersion" pid="4">
    <vt:lpwstr>D6.1.0</vt:lpwstr>
  </property>
</Properties>
</file>