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8" r:id="rId2"/>
    <p:sldId id="446" r:id="rId3"/>
    <p:sldId id="447" r:id="rId4"/>
    <p:sldId id="448" r:id="rId5"/>
    <p:sldId id="449" r:id="rId6"/>
    <p:sldId id="450" r:id="rId7"/>
    <p:sldId id="453" r:id="rId8"/>
    <p:sldId id="454" r:id="rId9"/>
    <p:sldId id="455" r:id="rId10"/>
    <p:sldId id="452" r:id="rId11"/>
    <p:sldId id="451" r:id="rId12"/>
    <p:sldId id="456" r:id="rId13"/>
    <p:sldId id="457" r:id="rId1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Jedaida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dirty="0" err="1" smtClean="0">
                <a:solidFill>
                  <a:srgbClr val="FFC000"/>
                </a:solidFill>
              </a:rPr>
              <a:t>Jedaida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15 avril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29649" y="6309320"/>
            <a:ext cx="702342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Réception: L’autocontrôle du nettoyage n’était pas quotidien.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69612" y="213697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5589240"/>
            <a:ext cx="828092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FLEG: Le suivi et l'enregistrement des températures à cœur n'étaient pas réalisés depuis mars 2019.</a:t>
            </a:r>
          </a:p>
          <a:p>
            <a:r>
              <a:rPr lang="fr-FR" b="1" dirty="0">
                <a:solidFill>
                  <a:srgbClr val="0070C0"/>
                </a:solidFill>
              </a:rPr>
              <a:t>La mesure des températures à cœur était </a:t>
            </a:r>
            <a:r>
              <a:rPr lang="fr-FR" b="1" dirty="0" smtClean="0">
                <a:solidFill>
                  <a:srgbClr val="0070C0"/>
                </a:solidFill>
              </a:rPr>
              <a:t>réalisée </a:t>
            </a:r>
            <a:r>
              <a:rPr lang="fr-FR" b="1" dirty="0">
                <a:solidFill>
                  <a:srgbClr val="0070C0"/>
                </a:solidFill>
              </a:rPr>
              <a:t>à l'aide du thermomètre du rayon PLS.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31740" y="190459"/>
            <a:ext cx="4608512" cy="614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09394" y="5949280"/>
            <a:ext cx="619268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micro-ondes était rouillé à l’intérieur et non propre.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5628117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3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7390" y="5949280"/>
            <a:ext cx="70967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Réception: L'étanchéité de la porte </a:t>
            </a:r>
            <a:r>
              <a:rPr lang="fr-FR" b="1" dirty="0" smtClean="0">
                <a:solidFill>
                  <a:srgbClr val="0070C0"/>
                </a:solidFill>
              </a:rPr>
              <a:t>de la </a:t>
            </a:r>
            <a:r>
              <a:rPr lang="fr-FR" b="1" dirty="0">
                <a:solidFill>
                  <a:srgbClr val="0070C0"/>
                </a:solidFill>
              </a:rPr>
              <a:t>réception n'était pas satisfaisante.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5580112" cy="41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6148905"/>
            <a:ext cx="68407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Charcuterie/fromage: Présence d’un morceau de boudin de charcuterie entamé et non identifié.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73" y="1196752"/>
            <a:ext cx="3579862" cy="47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5589240"/>
            <a:ext cx="895270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Charcuterie/fromage: Dépassement des durées de vie pour le fromage gruyère entamé le 20/01/19, saucisson de dinde à l’ail entamé le 25/03/19 et pour les deux boudins de charcuterie restants « saucisson traditionnel et salami traditionnel » entamés le 23/03/19.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50021"/>
            <a:ext cx="3384376" cy="451250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39914"/>
            <a:ext cx="3384376" cy="45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6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5856735"/>
            <a:ext cx="797565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Charcuterie/fromages: </a:t>
            </a:r>
            <a:r>
              <a:rPr lang="fr-FR" b="1" dirty="0" err="1">
                <a:solidFill>
                  <a:srgbClr val="0070C0"/>
                </a:solidFill>
              </a:rPr>
              <a:t>Réemballage</a:t>
            </a:r>
            <a:r>
              <a:rPr lang="fr-FR" b="1" dirty="0">
                <a:solidFill>
                  <a:srgbClr val="0070C0"/>
                </a:solidFill>
              </a:rPr>
              <a:t> des produits "</a:t>
            </a:r>
            <a:r>
              <a:rPr lang="fr-FR" b="1" dirty="0" err="1">
                <a:solidFill>
                  <a:srgbClr val="0070C0"/>
                </a:solidFill>
              </a:rPr>
              <a:t>Halwa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chamia</a:t>
            </a:r>
            <a:r>
              <a:rPr lang="fr-FR" b="1" dirty="0">
                <a:solidFill>
                  <a:srgbClr val="0070C0"/>
                </a:solidFill>
              </a:rPr>
              <a:t> nature </a:t>
            </a:r>
            <a:r>
              <a:rPr lang="fr-FR" b="1" dirty="0" err="1">
                <a:solidFill>
                  <a:srgbClr val="0070C0"/>
                </a:solidFill>
              </a:rPr>
              <a:t>color</a:t>
            </a:r>
            <a:r>
              <a:rPr lang="fr-FR" b="1" dirty="0">
                <a:solidFill>
                  <a:srgbClr val="0070C0"/>
                </a:solidFill>
              </a:rPr>
              <a:t> emballé le 09/04/19 à consommer avant le 17/04/19, </a:t>
            </a:r>
            <a:r>
              <a:rPr lang="fr-FR" b="1" dirty="0" err="1">
                <a:solidFill>
                  <a:srgbClr val="0070C0"/>
                </a:solidFill>
              </a:rPr>
              <a:t>Pizella</a:t>
            </a:r>
            <a:r>
              <a:rPr lang="fr-FR" b="1" dirty="0">
                <a:solidFill>
                  <a:srgbClr val="0070C0"/>
                </a:solidFill>
              </a:rPr>
              <a:t> et fromage </a:t>
            </a:r>
            <a:r>
              <a:rPr lang="fr-FR" b="1" dirty="0" err="1">
                <a:solidFill>
                  <a:srgbClr val="0070C0"/>
                </a:solidFill>
              </a:rPr>
              <a:t>Landor</a:t>
            </a:r>
            <a:r>
              <a:rPr lang="fr-FR" b="1" dirty="0">
                <a:solidFill>
                  <a:srgbClr val="0070C0"/>
                </a:solidFill>
              </a:rPr>
              <a:t> au cheddar emballés le 10/04/19 à consommer avant le 17/04/19" 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36263" y="42"/>
            <a:ext cx="5020022" cy="669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5613047"/>
            <a:ext cx="828092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Charcuterie/fromage: </a:t>
            </a:r>
            <a:r>
              <a:rPr lang="fr-FR" b="1" dirty="0">
                <a:solidFill>
                  <a:srgbClr val="0070C0"/>
                </a:solidFill>
              </a:rPr>
              <a:t>Le suivi et l'enregistrement des températures à cœur n'étaient pas réalisés depuis février </a:t>
            </a:r>
            <a:r>
              <a:rPr lang="fr-FR" b="1" dirty="0" smtClean="0">
                <a:solidFill>
                  <a:srgbClr val="0070C0"/>
                </a:solidFill>
              </a:rPr>
              <a:t>2019.</a:t>
            </a:r>
            <a:endParaRPr lang="fr-FR" b="1" dirty="0">
              <a:solidFill>
                <a:srgbClr val="0070C0"/>
              </a:solidFill>
            </a:endParaRPr>
          </a:p>
          <a:p>
            <a:r>
              <a:rPr lang="fr-FR" b="1" dirty="0">
                <a:solidFill>
                  <a:srgbClr val="0070C0"/>
                </a:solidFill>
              </a:rPr>
              <a:t>Absence d'enregistrement des températures au niveau du tableau de relevé mensuel.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8703" y="53625"/>
            <a:ext cx="469852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2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27684" y="5865127"/>
            <a:ext cx="583264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Egouttage d’eau depuis les conduites de l’évaporateur au niveau du </a:t>
            </a:r>
            <a:r>
              <a:rPr lang="fr-FR" b="1" dirty="0" smtClean="0">
                <a:solidFill>
                  <a:srgbClr val="0070C0"/>
                </a:solidFill>
              </a:rPr>
              <a:t>laboratoire.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24744"/>
            <a:ext cx="3312368" cy="4416491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491880" y="2276872"/>
            <a:ext cx="2088232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707904" y="4077072"/>
            <a:ext cx="648072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03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5805264"/>
            <a:ext cx="796424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 et PLS: Présence de certaines lampes non fonctionnelles au niveau des meubles froids d’exposition des produits surgelés et des produits 4 </a:t>
            </a:r>
            <a:r>
              <a:rPr lang="fr-FR" b="1" dirty="0" err="1" smtClean="0">
                <a:solidFill>
                  <a:srgbClr val="0070C0"/>
                </a:solidFill>
              </a:rPr>
              <a:t>éme</a:t>
            </a:r>
            <a:r>
              <a:rPr lang="fr-FR" b="1" dirty="0" smtClean="0">
                <a:solidFill>
                  <a:srgbClr val="0070C0"/>
                </a:solidFill>
              </a:rPr>
              <a:t> gamme.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12775"/>
            <a:ext cx="3075806" cy="41010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075806" cy="410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3628" y="6180856"/>
            <a:ext cx="803625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Olives: Présence de certains récipients dépourvus de </a:t>
            </a:r>
            <a:r>
              <a:rPr lang="fr-FR" b="1" dirty="0" smtClean="0">
                <a:solidFill>
                  <a:srgbClr val="0070C0"/>
                </a:solidFill>
              </a:rPr>
              <a:t>louches. Le </a:t>
            </a:r>
            <a:r>
              <a:rPr lang="fr-FR" b="1" dirty="0">
                <a:solidFill>
                  <a:srgbClr val="0070C0"/>
                </a:solidFill>
              </a:rPr>
              <a:t>magasin dispose de 3 louches seulement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65447"/>
            <a:ext cx="6516216" cy="488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6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5877272"/>
            <a:ext cx="770143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</a:t>
            </a:r>
            <a:r>
              <a:rPr lang="fr-FR" b="1" dirty="0" smtClean="0">
                <a:solidFill>
                  <a:srgbClr val="0070C0"/>
                </a:solidFill>
              </a:rPr>
              <a:t>: Le meuble d’exposition des produits LS était en panne.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93" y="1412776"/>
            <a:ext cx="300379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41132</TotalTime>
  <Words>255</Words>
  <Application>Microsoft Office PowerPoint</Application>
  <PresentationFormat>Affichage à l'écran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706</cp:revision>
  <cp:lastPrinted>2016-02-08T19:41:58Z</cp:lastPrinted>
  <dcterms:created xsi:type="dcterms:W3CDTF">2014-03-07T09:21:22Z</dcterms:created>
  <dcterms:modified xsi:type="dcterms:W3CDTF">2019-04-18T13:20:09Z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718793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