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446" r:id="rId3"/>
    <p:sldId id="447" r:id="rId4"/>
    <p:sldId id="448" r:id="rId5"/>
    <p:sldId id="449" r:id="rId6"/>
    <p:sldId id="450" r:id="rId7"/>
    <p:sldId id="451" r:id="rId8"/>
    <p:sldId id="452" r:id="rId9"/>
    <p:sldId id="453" r:id="rId10"/>
    <p:sldId id="455" r:id="rId11"/>
    <p:sldId id="456" r:id="rId12"/>
    <p:sldId id="458" r:id="rId13"/>
    <p:sldId id="459" r:id="rId14"/>
    <p:sldId id="460" r:id="rId15"/>
    <p:sldId id="461" r:id="rId16"/>
    <p:sldId id="462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14/10/2018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14/10/2018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Jedaida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16.jpeg" Type="http://schemas.openxmlformats.org/officeDocument/2006/relationships/image"/><Relationship Id="rId1" Target="../slideLayouts/slideLayout3.xml" Type="http://schemas.openxmlformats.org/officeDocument/2006/relationships/slideLayout"/><Relationship Id="rId6" Target="../media/hdphoto2.wdp" Type="http://schemas.microsoft.com/office/2007/relationships/hdphoto"/><Relationship Id="rId5" Target="../media/image18.jpeg" Type="http://schemas.openxmlformats.org/officeDocument/2006/relationships/image"/><Relationship Id="rId4" Target="../media/image17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Jedaida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10 octobre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5877272"/>
            <a:ext cx="828092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</a:t>
            </a:r>
            <a:r>
              <a:rPr lang="fr-FR" b="1" dirty="0">
                <a:solidFill>
                  <a:srgbClr val="0070C0"/>
                </a:solidFill>
              </a:rPr>
              <a:t>: Les morceaux de viandes destinés pour les merguez et viande hachée étaient stockés dans un </a:t>
            </a:r>
            <a:r>
              <a:rPr lang="fr-FR" b="1" dirty="0" smtClean="0">
                <a:solidFill>
                  <a:srgbClr val="0070C0"/>
                </a:solidFill>
              </a:rPr>
              <a:t>récipient </a:t>
            </a:r>
            <a:r>
              <a:rPr lang="fr-FR" b="1" dirty="0" smtClean="0">
                <a:solidFill>
                  <a:srgbClr val="0070C0"/>
                </a:solidFill>
              </a:rPr>
              <a:t>sans </a:t>
            </a:r>
            <a:r>
              <a:rPr lang="fr-FR" b="1" dirty="0">
                <a:solidFill>
                  <a:srgbClr val="0070C0"/>
                </a:solidFill>
              </a:rPr>
              <a:t>égouttoir et </a:t>
            </a:r>
            <a:r>
              <a:rPr lang="fr-FR" b="1" dirty="0" smtClean="0">
                <a:solidFill>
                  <a:srgbClr val="0070C0"/>
                </a:solidFill>
              </a:rPr>
              <a:t>baignant </a:t>
            </a:r>
            <a:r>
              <a:rPr lang="fr-FR" b="1" dirty="0">
                <a:solidFill>
                  <a:srgbClr val="0070C0"/>
                </a:solidFill>
              </a:rPr>
              <a:t>dans l'exsudat.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089" y="1268760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22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03" y="908720"/>
            <a:ext cx="3618402" cy="482453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7544" y="5877272"/>
            <a:ext cx="828092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</a:t>
            </a:r>
            <a:r>
              <a:rPr lang="fr-FR" b="1" dirty="0">
                <a:solidFill>
                  <a:srgbClr val="0070C0"/>
                </a:solidFill>
              </a:rPr>
              <a:t>: L'employé ne porte pas la tenue fournie par carrefour.</a:t>
            </a:r>
          </a:p>
        </p:txBody>
      </p:sp>
    </p:spTree>
    <p:extLst>
      <p:ext uri="{BB962C8B-B14F-4D97-AF65-F5344CB8AC3E}">
        <p14:creationId xmlns:p14="http://schemas.microsoft.com/office/powerpoint/2010/main" val="355425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43" y="1340768"/>
            <a:ext cx="3419872" cy="25649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052736"/>
            <a:ext cx="2679762" cy="357301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052736"/>
            <a:ext cx="2679762" cy="357301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67544" y="5877272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Renforcer le nettoyage au niveau du meuble froid des glaces.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givre à ce niveau.</a:t>
            </a:r>
          </a:p>
        </p:txBody>
      </p:sp>
    </p:spTree>
    <p:extLst>
      <p:ext uri="{BB962C8B-B14F-4D97-AF65-F5344CB8AC3E}">
        <p14:creationId xmlns:p14="http://schemas.microsoft.com/office/powerpoint/2010/main" val="148369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052736"/>
            <a:ext cx="3381840" cy="450912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331640" y="5805264"/>
            <a:ext cx="640871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Eclairage non fonctionnel au niveau du meuble froid d’exposition des produits laitiers.</a:t>
            </a:r>
          </a:p>
        </p:txBody>
      </p:sp>
    </p:spTree>
    <p:extLst>
      <p:ext uri="{BB962C8B-B14F-4D97-AF65-F5344CB8AC3E}">
        <p14:creationId xmlns:p14="http://schemas.microsoft.com/office/powerpoint/2010/main" val="275342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764704"/>
            <a:ext cx="3942438" cy="525658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187624" y="6175147"/>
            <a:ext cx="640871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 hommes et femmes: Absence de papier.</a:t>
            </a:r>
          </a:p>
        </p:txBody>
      </p:sp>
    </p:spTree>
    <p:extLst>
      <p:ext uri="{BB962C8B-B14F-4D97-AF65-F5344CB8AC3E}">
        <p14:creationId xmlns:p14="http://schemas.microsoft.com/office/powerpoint/2010/main" val="177069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908720"/>
            <a:ext cx="3723878" cy="496517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187624" y="6175147"/>
            <a:ext cx="640871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Salle de pause: Renforcer le nettoyage </a:t>
            </a:r>
            <a:r>
              <a:rPr lang="fr-FR" b="1" dirty="0" smtClean="0">
                <a:solidFill>
                  <a:srgbClr val="0070C0"/>
                </a:solidFill>
              </a:rPr>
              <a:t>du micro-ondes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798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124744"/>
            <a:ext cx="3435846" cy="458112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187624" y="6175147"/>
            <a:ext cx="640871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Le sol était ébréché au niveau de la porte de réception.</a:t>
            </a:r>
          </a:p>
        </p:txBody>
      </p:sp>
    </p:spTree>
    <p:extLst>
      <p:ext uri="{BB962C8B-B14F-4D97-AF65-F5344CB8AC3E}">
        <p14:creationId xmlns:p14="http://schemas.microsoft.com/office/powerpoint/2010/main" val="412477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5373216"/>
            <a:ext cx="828092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Présence d’un morceau de fromage de chèvre et d’un boudin de préparation alimentaire entamés et non identifiés. Renforcer l’étiquetage des produits entamés.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720" y="1300532"/>
            <a:ext cx="2733768" cy="364502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120" y="1300532"/>
            <a:ext cx="2733768" cy="364502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00532"/>
            <a:ext cx="2733768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2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79712" y="5877272"/>
            <a:ext cx="56886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 et boucherie: Absence de papier essuie mains.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089" y="1268760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56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79253" y="4422011"/>
            <a:ext cx="4303245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Charcuterie/</a:t>
            </a:r>
            <a:r>
              <a:rPr lang="fr-FR" b="1" dirty="0" err="1">
                <a:solidFill>
                  <a:srgbClr val="0070C0"/>
                </a:solidFill>
              </a:rPr>
              <a:t>fromages:Présence</a:t>
            </a:r>
            <a:r>
              <a:rPr lang="fr-FR" b="1" dirty="0">
                <a:solidFill>
                  <a:srgbClr val="0070C0"/>
                </a:solidFill>
              </a:rPr>
              <a:t> d'un morceau de fromage "gouda rouge" dont la DLC était le jour de l'audit.</a:t>
            </a:r>
          </a:p>
          <a:p>
            <a:r>
              <a:rPr lang="fr-FR" b="1" dirty="0">
                <a:solidFill>
                  <a:srgbClr val="0070C0"/>
                </a:solidFill>
              </a:rPr>
              <a:t>Présence de 6 morceaux de fromage dont les DLC étaient dépassée depuis le 08/10/18 et 09/10/18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14" y="3661638"/>
            <a:ext cx="3168352" cy="316835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541" y="1089183"/>
            <a:ext cx="4187957" cy="314096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64704"/>
            <a:ext cx="3755725" cy="281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01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6093296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La date d’ouverture du produit </a:t>
            </a:r>
            <a:r>
              <a:rPr lang="fr-FR" b="1" dirty="0" err="1" smtClean="0">
                <a:solidFill>
                  <a:srgbClr val="0070C0"/>
                </a:solidFill>
              </a:rPr>
              <a:t>Pizella</a:t>
            </a:r>
            <a:r>
              <a:rPr lang="fr-FR" b="1" dirty="0" smtClean="0">
                <a:solidFill>
                  <a:srgbClr val="0070C0"/>
                </a:solidFill>
              </a:rPr>
              <a:t> n’était pas inscrite sur la feuille de traçabilité.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908720"/>
            <a:ext cx="3672408" cy="4896544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211960" y="4653136"/>
            <a:ext cx="1584176" cy="36004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92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75656" y="6199617"/>
            <a:ext cx="6696744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Charcuterie/fromage: Présence de piqures de moisissure sur la jointure le la porte du meuble froid de stockage.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"/>
          <a:stretch/>
        </p:blipFill>
        <p:spPr>
          <a:xfrm>
            <a:off x="2758932" y="2060848"/>
            <a:ext cx="4130191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3461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6093296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Le suivi et l’enregistrement des températures à cœur n’étaient pas réalisés pour le mois d’aout.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00858" y="-92546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0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00902" y="5568116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</a:t>
            </a:r>
            <a:r>
              <a:rPr lang="fr-FR" b="1" dirty="0">
                <a:solidFill>
                  <a:srgbClr val="0070C0"/>
                </a:solidFill>
              </a:rPr>
              <a:t>Le suivi et l’enregistrement des températures à cœur n’étaient pas réalisés </a:t>
            </a:r>
            <a:r>
              <a:rPr lang="fr-FR" b="1" dirty="0" smtClean="0">
                <a:solidFill>
                  <a:srgbClr val="0070C0"/>
                </a:solidFill>
              </a:rPr>
              <a:t>pour le 30/09/18 et le 09/10/18.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362" y="1424855"/>
            <a:ext cx="2733768" cy="364502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24855"/>
            <a:ext cx="2733768" cy="3645024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2771800" y="3867088"/>
            <a:ext cx="360040" cy="20998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6228184" y="3217089"/>
            <a:ext cx="360040" cy="20998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40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890273" y="5316914"/>
            <a:ext cx="3901558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Boucherie: La température à cœur des produits exposés (viandes et volailles) était élevé. T viande: 10,5°C et T volailles: 11,3°C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3" y="908720"/>
            <a:ext cx="3528397" cy="432048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50628" y="3192677"/>
            <a:ext cx="2970331" cy="42484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30757" y="154656"/>
            <a:ext cx="3115186" cy="415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19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40966</TotalTime>
  <Words>288</Words>
  <Application>Microsoft Office PowerPoint</Application>
  <PresentationFormat>Affichage à l'écran (4:3)</PresentationFormat>
  <Paragraphs>21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699</cp:revision>
  <cp:lastPrinted>2016-02-08T19:41:58Z</cp:lastPrinted>
  <dcterms:created xsi:type="dcterms:W3CDTF">2014-03-07T09:21:22Z</dcterms:created>
  <dcterms:modified xsi:type="dcterms:W3CDTF">2018-10-14T14:01:19Z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718793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