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68" r:id="rId2"/>
    <p:sldId id="432" r:id="rId3"/>
    <p:sldId id="437" r:id="rId4"/>
    <p:sldId id="438" r:id="rId5"/>
    <p:sldId id="439" r:id="rId6"/>
    <p:sldId id="433" r:id="rId7"/>
    <p:sldId id="440" r:id="rId8"/>
    <p:sldId id="435" r:id="rId9"/>
    <p:sldId id="436" r:id="rId10"/>
    <p:sldId id="434" r:id="rId11"/>
    <p:sldId id="441" r:id="rId12"/>
    <p:sldId id="442" r:id="rId13"/>
    <p:sldId id="443" r:id="rId14"/>
    <p:sldId id="444" r:id="rId15"/>
    <p:sldId id="445" r:id="rId1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01/11/2018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01/11/2018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Houmet</a:t>
            </a:r>
            <a:r>
              <a:rPr lang="fr-FR" altLang="fr-FR" kern="0" dirty="0" smtClean="0"/>
              <a:t> Souk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Houmet</a:t>
            </a:r>
            <a:r>
              <a:rPr lang="fr-FR" sz="3600" b="1" dirty="0" smtClean="0">
                <a:solidFill>
                  <a:srgbClr val="FFC000"/>
                </a:solidFill>
              </a:rPr>
              <a:t> Souk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19 octobre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12"/>
          <p:cNvSpPr txBox="1"/>
          <p:nvPr/>
        </p:nvSpPr>
        <p:spPr>
          <a:xfrm>
            <a:off x="755576" y="6165304"/>
            <a:ext cx="756645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La pédale de la poubelle était rompue.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836712"/>
            <a:ext cx="3867894" cy="515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53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40768"/>
            <a:ext cx="3057804" cy="407707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40768"/>
            <a:ext cx="3057804" cy="4077072"/>
          </a:xfrm>
          <a:prstGeom prst="rect">
            <a:avLst/>
          </a:prstGeom>
        </p:spPr>
      </p:pic>
      <p:sp>
        <p:nvSpPr>
          <p:cNvPr id="5" name="ZoneTexte 12"/>
          <p:cNvSpPr txBox="1"/>
          <p:nvPr/>
        </p:nvSpPr>
        <p:spPr>
          <a:xfrm>
            <a:off x="827584" y="5661248"/>
            <a:ext cx="7566459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d'une lampe non fonctionnelle au niveau du meuble d'exposition des yaourts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fr-FR" b="1" dirty="0">
                <a:solidFill>
                  <a:srgbClr val="0070C0"/>
                </a:solidFill>
              </a:rPr>
              <a:t>La peinture était écaillée au niveau de certains étagères.</a:t>
            </a:r>
            <a:endParaRPr 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39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12"/>
          <p:cNvSpPr txBox="1"/>
          <p:nvPr/>
        </p:nvSpPr>
        <p:spPr>
          <a:xfrm>
            <a:off x="788770" y="6093296"/>
            <a:ext cx="756645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d'une boite de glace dont le couvercle était </a:t>
            </a:r>
            <a:r>
              <a:rPr lang="fr-FR" b="1" dirty="0" smtClean="0">
                <a:solidFill>
                  <a:srgbClr val="0070C0"/>
                </a:solidFill>
              </a:rPr>
              <a:t>troué.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412776"/>
            <a:ext cx="2787774" cy="371703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12776"/>
            <a:ext cx="2787774" cy="371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92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12"/>
          <p:cNvSpPr txBox="1"/>
          <p:nvPr/>
        </p:nvSpPr>
        <p:spPr>
          <a:xfrm>
            <a:off x="899592" y="5589240"/>
            <a:ext cx="7566459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Vestiaires hommes et femmes: Absence de papier essuie mains et du savon liquide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Vestiaires femmes: Le distributeur savon était démonté et non fonctionnel.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90132"/>
            <a:ext cx="3057804" cy="407707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054" y="1484784"/>
            <a:ext cx="3057804" cy="40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9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12"/>
          <p:cNvSpPr txBox="1"/>
          <p:nvPr/>
        </p:nvSpPr>
        <p:spPr>
          <a:xfrm>
            <a:off x="788770" y="6093296"/>
            <a:ext cx="756645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Le sol était ébréché à ce niveau.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052736"/>
            <a:ext cx="3543858" cy="472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72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124744"/>
            <a:ext cx="3867894" cy="5157192"/>
          </a:xfrm>
          <a:prstGeom prst="rect">
            <a:avLst/>
          </a:prstGeom>
        </p:spPr>
      </p:pic>
      <p:sp>
        <p:nvSpPr>
          <p:cNvPr id="4" name="ZoneTexte 12"/>
          <p:cNvSpPr txBox="1"/>
          <p:nvPr/>
        </p:nvSpPr>
        <p:spPr>
          <a:xfrm>
            <a:off x="827584" y="6381328"/>
            <a:ext cx="756645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Absence de local poubelle au niveau du magasin.</a:t>
            </a:r>
          </a:p>
        </p:txBody>
      </p:sp>
    </p:spTree>
    <p:extLst>
      <p:ext uri="{BB962C8B-B14F-4D97-AF65-F5344CB8AC3E}">
        <p14:creationId xmlns:p14="http://schemas.microsoft.com/office/powerpoint/2010/main" val="11972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656037" y="5818038"/>
            <a:ext cx="8164435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 et fromage</a:t>
            </a:r>
            <a:r>
              <a:rPr lang="fr-FR" b="1" dirty="0">
                <a:solidFill>
                  <a:srgbClr val="0070C0"/>
                </a:solidFill>
              </a:rPr>
              <a:t>: Présence de 5 </a:t>
            </a:r>
            <a:r>
              <a:rPr lang="fr-FR" b="1" dirty="0" smtClean="0">
                <a:solidFill>
                  <a:srgbClr val="0070C0"/>
                </a:solidFill>
              </a:rPr>
              <a:t>morceaux </a:t>
            </a:r>
            <a:r>
              <a:rPr lang="fr-FR" b="1" dirty="0">
                <a:solidFill>
                  <a:srgbClr val="0070C0"/>
                </a:solidFill>
              </a:rPr>
              <a:t>de fromage et 4 boudins de charcuterie entamés et non identifiés. Veuillez renforcer l'étiquetage des produits entamés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187957" cy="314096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48064" y="1340767"/>
            <a:ext cx="3272719" cy="436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12"/>
          <p:cNvSpPr txBox="1"/>
          <p:nvPr/>
        </p:nvSpPr>
        <p:spPr>
          <a:xfrm>
            <a:off x="788770" y="6093296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 </a:t>
            </a:r>
            <a:r>
              <a:rPr lang="fr-FR" b="1" dirty="0">
                <a:solidFill>
                  <a:srgbClr val="0070C0"/>
                </a:solidFill>
              </a:rPr>
              <a:t>et fromage: La peinture était écaillée au niveau du meuble froid d'exposition.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5904656" cy="4428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14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246319" y="498097"/>
            <a:ext cx="4623978" cy="6165304"/>
          </a:xfrm>
          <a:prstGeom prst="rect">
            <a:avLst/>
          </a:prstGeom>
        </p:spPr>
      </p:pic>
      <p:sp>
        <p:nvSpPr>
          <p:cNvPr id="4" name="ZoneTexte 12"/>
          <p:cNvSpPr txBox="1"/>
          <p:nvPr/>
        </p:nvSpPr>
        <p:spPr>
          <a:xfrm>
            <a:off x="788770" y="6093296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 </a:t>
            </a:r>
            <a:r>
              <a:rPr lang="fr-FR" b="1" dirty="0">
                <a:solidFill>
                  <a:srgbClr val="0070C0"/>
                </a:solidFill>
              </a:rPr>
              <a:t>et fromage: Absence de date d'ouverture sur la feuille de traçabilité pour le produit gruyère emballé le 15/10/18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5" name="Ellipse 4"/>
          <p:cNvSpPr/>
          <p:nvPr/>
        </p:nvSpPr>
        <p:spPr>
          <a:xfrm>
            <a:off x="3491880" y="4005064"/>
            <a:ext cx="2232248" cy="504056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758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457907" y="836712"/>
            <a:ext cx="6228184" cy="4671138"/>
          </a:xfrm>
          <a:prstGeom prst="rect">
            <a:avLst/>
          </a:prstGeom>
        </p:spPr>
      </p:pic>
      <p:sp>
        <p:nvSpPr>
          <p:cNvPr id="4" name="ZoneTexte 12"/>
          <p:cNvSpPr txBox="1"/>
          <p:nvPr/>
        </p:nvSpPr>
        <p:spPr>
          <a:xfrm>
            <a:off x="788770" y="5733256"/>
            <a:ext cx="7566459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 </a:t>
            </a:r>
            <a:r>
              <a:rPr lang="fr-FR" b="1" dirty="0">
                <a:solidFill>
                  <a:srgbClr val="0070C0"/>
                </a:solidFill>
              </a:rPr>
              <a:t>et fromage: </a:t>
            </a:r>
            <a:r>
              <a:rPr lang="fr-FR" b="1" dirty="0" smtClean="0">
                <a:solidFill>
                  <a:srgbClr val="0070C0"/>
                </a:solidFill>
              </a:rPr>
              <a:t>Le </a:t>
            </a:r>
            <a:r>
              <a:rPr lang="fr-FR" b="1" dirty="0">
                <a:solidFill>
                  <a:srgbClr val="0070C0"/>
                </a:solidFill>
              </a:rPr>
              <a:t>suivi et l'enregistrement des températures de la chaine du froid n'étaient pas réalisés depuis le 15/10/18.</a:t>
            </a:r>
            <a:endParaRPr 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51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12"/>
          <p:cNvSpPr txBox="1"/>
          <p:nvPr/>
        </p:nvSpPr>
        <p:spPr>
          <a:xfrm>
            <a:off x="827584" y="5949280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Volaillerie</a:t>
            </a:r>
            <a:r>
              <a:rPr lang="fr-FR" b="1" dirty="0">
                <a:solidFill>
                  <a:srgbClr val="0070C0"/>
                </a:solidFill>
              </a:rPr>
              <a:t>: Présence d'un sachet de cuisses de poulets </a:t>
            </a:r>
            <a:r>
              <a:rPr lang="fr-FR" b="1" dirty="0" smtClean="0">
                <a:solidFill>
                  <a:srgbClr val="0070C0"/>
                </a:solidFill>
              </a:rPr>
              <a:t>maintenu </a:t>
            </a:r>
            <a:r>
              <a:rPr lang="fr-FR" b="1" dirty="0" smtClean="0">
                <a:solidFill>
                  <a:srgbClr val="0070C0"/>
                </a:solidFill>
              </a:rPr>
              <a:t>depuis </a:t>
            </a:r>
            <a:r>
              <a:rPr lang="fr-FR" b="1" dirty="0">
                <a:solidFill>
                  <a:srgbClr val="0070C0"/>
                </a:solidFill>
              </a:rPr>
              <a:t>la veille et non identifié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196752"/>
            <a:ext cx="6084168" cy="456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18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208814" y="226334"/>
            <a:ext cx="4803998" cy="6405331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5940152" y="2420888"/>
            <a:ext cx="1728192" cy="43204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5940152" y="3068960"/>
            <a:ext cx="1728192" cy="72008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12"/>
          <p:cNvSpPr txBox="1"/>
          <p:nvPr/>
        </p:nvSpPr>
        <p:spPr>
          <a:xfrm>
            <a:off x="827584" y="5877272"/>
            <a:ext cx="7566459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Volaillerie</a:t>
            </a:r>
            <a:r>
              <a:rPr lang="fr-FR" b="1" dirty="0">
                <a:solidFill>
                  <a:srgbClr val="0070C0"/>
                </a:solidFill>
              </a:rPr>
              <a:t>: Absence de l'enregistrement des dates de première mise en rayon et des quantités en linéaire pour certains produits exposés</a:t>
            </a:r>
            <a:endParaRPr 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9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12"/>
          <p:cNvSpPr txBox="1"/>
          <p:nvPr/>
        </p:nvSpPr>
        <p:spPr>
          <a:xfrm>
            <a:off x="827584" y="5949280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 suivi et l’enregistrement des températures de la chaine du froid n’étaient pas réalisés depuis le 15/10/18.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65766" y="278650"/>
            <a:ext cx="4644516" cy="619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90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12"/>
          <p:cNvSpPr txBox="1"/>
          <p:nvPr/>
        </p:nvSpPr>
        <p:spPr>
          <a:xfrm>
            <a:off x="788770" y="6093296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FLEG: Stockage de deux sachets de tomates et d'oignons à même le sol.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0060" y="836712"/>
            <a:ext cx="3723878" cy="4965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58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40192</TotalTime>
  <Words>265</Words>
  <Application>Microsoft Office PowerPoint</Application>
  <PresentationFormat>Affichage à l'écran (4:3)</PresentationFormat>
  <Paragraphs>20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643</cp:revision>
  <cp:lastPrinted>2016-02-08T19:41:58Z</cp:lastPrinted>
  <dcterms:created xsi:type="dcterms:W3CDTF">2014-03-07T09:21:22Z</dcterms:created>
  <dcterms:modified xsi:type="dcterms:W3CDTF">2018-11-01T09:33:52Z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255915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