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6"/>
  </p:notesMasterIdLst>
  <p:handoutMasterIdLst>
    <p:handoutMasterId r:id="rId17"/>
  </p:handoutMasterIdLst>
  <p:sldIdLst>
    <p:sldId id="268" r:id="rId2"/>
    <p:sldId id="461" r:id="rId3"/>
    <p:sldId id="446" r:id="rId4"/>
    <p:sldId id="462" r:id="rId5"/>
    <p:sldId id="448" r:id="rId6"/>
    <p:sldId id="463" r:id="rId7"/>
    <p:sldId id="464" r:id="rId8"/>
    <p:sldId id="466" r:id="rId9"/>
    <p:sldId id="467" r:id="rId10"/>
    <p:sldId id="450" r:id="rId11"/>
    <p:sldId id="451" r:id="rId12"/>
    <p:sldId id="454" r:id="rId13"/>
    <p:sldId id="465" r:id="rId14"/>
    <p:sldId id="460" r:id="rId15"/>
  </p:sldIdLst>
  <p:sldSz cx="9144000" cy="6858000" type="screen4x3"/>
  <p:notesSz cx="7099300" cy="10234613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223">
          <p15:clr>
            <a:srgbClr val="A4A3A4"/>
          </p15:clr>
        </p15:guide>
        <p15:guide id="2" pos="2236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484" autoAdjust="0"/>
  </p:normalViewPr>
  <p:slideViewPr>
    <p:cSldViewPr>
      <p:cViewPr varScale="1">
        <p:scale>
          <a:sx n="111" d="100"/>
          <a:sy n="111" d="100"/>
        </p:scale>
        <p:origin x="1614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47" d="100"/>
          <a:sy n="47" d="100"/>
        </p:scale>
        <p:origin x="-2934" y="-108"/>
      </p:cViewPr>
      <p:guideLst>
        <p:guide orient="horz" pos="3223"/>
        <p:guide pos="2236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4021138" y="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3DD75BE-A253-4075-9244-AB0F539C32DC}" type="datetimeFigureOut">
              <a:rPr lang="fr-FR" smtClean="0"/>
              <a:t>16/06/2017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972185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4021138" y="972185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3A9904D-C2F3-42BC-8C5E-D7064A081D6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3055102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4021138" y="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97FCC72-1B1D-41CC-9624-805D9245AC99}" type="datetimeFigureOut">
              <a:rPr lang="fr-FR" smtClean="0"/>
              <a:t>16/06/2017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246188" y="1279525"/>
            <a:ext cx="4606925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709613" y="4926013"/>
            <a:ext cx="5680075" cy="40290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72185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4021138" y="972185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4350E03-ECC6-40C0-B54E-8EAEE584575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268589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6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553220" y="333415"/>
            <a:ext cx="1979613" cy="5661025"/>
          </a:xfrm>
          <a:prstGeom prst="rect">
            <a:avLst/>
          </a:prstGeo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611188" y="333415"/>
            <a:ext cx="5789612" cy="56610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611188" y="1484315"/>
            <a:ext cx="3884612" cy="45100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20" y="1484315"/>
            <a:ext cx="3884613" cy="45100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9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9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11969" y="1416053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605139" y="11967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fr-FR" noProof="0" smtClean="0"/>
              <a:t>Cliquez sur l'icône pour ajouter une image</a:t>
            </a:r>
            <a:endParaRPr lang="fr-FR" noProof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866" name="Rectangle 2"/>
          <p:cNvSpPr>
            <a:spLocks noChangeArrowheads="1"/>
          </p:cNvSpPr>
          <p:nvPr/>
        </p:nvSpPr>
        <p:spPr bwMode="auto">
          <a:xfrm>
            <a:off x="0" y="0"/>
            <a:ext cx="611066" cy="6858000"/>
          </a:xfrm>
          <a:prstGeom prst="rect">
            <a:avLst/>
          </a:prstGeom>
          <a:solidFill>
            <a:srgbClr val="3366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>
              <a:defRPr/>
            </a:pPr>
            <a:endParaRPr lang="fr-FR" b="1">
              <a:latin typeface="Century Gothic" pitchFamily="34" charset="0"/>
              <a:cs typeface="Arial" charset="0"/>
            </a:endParaRPr>
          </a:p>
        </p:txBody>
      </p:sp>
      <p:sp>
        <p:nvSpPr>
          <p:cNvPr id="292867" name="Rectangle 3"/>
          <p:cNvSpPr>
            <a:spLocks noChangeArrowheads="1"/>
          </p:cNvSpPr>
          <p:nvPr/>
        </p:nvSpPr>
        <p:spPr bwMode="auto">
          <a:xfrm>
            <a:off x="323850" y="1077913"/>
            <a:ext cx="8820150" cy="215900"/>
          </a:xfrm>
          <a:prstGeom prst="rect">
            <a:avLst/>
          </a:prstGeom>
          <a:solidFill>
            <a:srgbClr val="C0C0C0">
              <a:alpha val="57001"/>
            </a:srgbClr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>
              <a:defRPr/>
            </a:pPr>
            <a:endParaRPr lang="fr-FR" b="1">
              <a:latin typeface="Century Gothic" pitchFamily="34" charset="0"/>
              <a:cs typeface="Arial" charset="0"/>
            </a:endParaRPr>
          </a:p>
        </p:txBody>
      </p:sp>
      <p:sp>
        <p:nvSpPr>
          <p:cNvPr id="292872" name="Rectangle 8"/>
          <p:cNvSpPr>
            <a:spLocks noChangeArrowheads="1"/>
          </p:cNvSpPr>
          <p:nvPr/>
        </p:nvSpPr>
        <p:spPr bwMode="auto">
          <a:xfrm>
            <a:off x="8532936" y="188914"/>
            <a:ext cx="312126" cy="6480175"/>
          </a:xfrm>
          <a:prstGeom prst="rect">
            <a:avLst/>
          </a:prstGeom>
          <a:solidFill>
            <a:srgbClr val="FFCC00">
              <a:alpha val="69000"/>
            </a:srgbClr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>
              <a:defRPr/>
            </a:pPr>
            <a:endParaRPr lang="fr-FR" b="1">
              <a:latin typeface="Century Gothic" pitchFamily="34" charset="0"/>
              <a:cs typeface="Arial" charset="0"/>
            </a:endParaRPr>
          </a:p>
        </p:txBody>
      </p:sp>
      <p:sp>
        <p:nvSpPr>
          <p:cNvPr id="2053" name="Rectangle 10"/>
          <p:cNvSpPr>
            <a:spLocks noGrp="1" noChangeArrowheads="1"/>
          </p:cNvSpPr>
          <p:nvPr>
            <p:ph type="body" idx="1"/>
          </p:nvPr>
        </p:nvSpPr>
        <p:spPr bwMode="auto">
          <a:xfrm>
            <a:off x="611066" y="1484314"/>
            <a:ext cx="7921869" cy="451008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84774" tIns="42387" rIns="84774" bIns="4238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</a:p>
        </p:txBody>
      </p:sp>
      <p:pic>
        <p:nvPicPr>
          <p:cNvPr id="2055" name="Picture 23" descr="LOGO_QLC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0" y="0"/>
            <a:ext cx="1619250" cy="52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20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0" y="0"/>
            <a:ext cx="2133600" cy="690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Rectangle 11"/>
          <p:cNvSpPr txBox="1">
            <a:spLocks noChangeArrowheads="1"/>
          </p:cNvSpPr>
          <p:nvPr userDrawn="1"/>
        </p:nvSpPr>
        <p:spPr bwMode="auto">
          <a:xfrm>
            <a:off x="1691680" y="241101"/>
            <a:ext cx="5760426" cy="54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4764" tIns="42382" rIns="84764" bIns="42382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2600" b="1" baseline="0">
                <a:solidFill>
                  <a:srgbClr val="3333FF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3333FF"/>
                </a:solidFill>
                <a:latin typeface="Tempus Sans ITC" pitchFamily="82" charset="0"/>
                <a:cs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3333FF"/>
                </a:solidFill>
                <a:latin typeface="Tempus Sans ITC" pitchFamily="82" charset="0"/>
                <a:cs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3333FF"/>
                </a:solidFill>
                <a:latin typeface="Tempus Sans ITC" pitchFamily="82" charset="0"/>
                <a:cs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3333FF"/>
                </a:solidFill>
                <a:latin typeface="Tempus Sans ITC" pitchFamily="82" charset="0"/>
                <a:cs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3333FF"/>
                </a:solidFill>
                <a:latin typeface="Tempus Sans ITC" pitchFamily="82" charset="0"/>
                <a:cs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3333FF"/>
                </a:solidFill>
                <a:latin typeface="Tempus Sans ITC" pitchFamily="82" charset="0"/>
                <a:cs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3333FF"/>
                </a:solidFill>
                <a:latin typeface="Tempus Sans ITC" pitchFamily="82" charset="0"/>
                <a:cs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3333FF"/>
                </a:solidFill>
                <a:latin typeface="Tempus Sans ITC" pitchFamily="82" charset="0"/>
                <a:cs typeface="Arial" charset="0"/>
              </a:defRPr>
            </a:lvl9pPr>
          </a:lstStyle>
          <a:p>
            <a:r>
              <a:rPr lang="fr-FR" altLang="fr-FR" kern="0" dirty="0" smtClean="0"/>
              <a:t>Audit Magasin: 5</a:t>
            </a:r>
            <a:r>
              <a:rPr lang="fr-FR" altLang="fr-FR" kern="0" baseline="0" dirty="0" smtClean="0"/>
              <a:t> Décembre</a:t>
            </a:r>
          </a:p>
        </p:txBody>
      </p:sp>
      <p:pic>
        <p:nvPicPr>
          <p:cNvPr id="10" name="Image 9" descr="http://www.lsa-conso.fr/mediatheque/5/7/9/000015975.gif">
            <a:extLst>
              <a:ext uri="{FF2B5EF4-FFF2-40B4-BE49-F238E27FC236}">
                <a16:creationId xmlns:lc="http://schemas.openxmlformats.org/drawingml/2006/lockedCanvas" xmlns:a16="http://schemas.microsoft.com/office/drawing/2014/main" xmlns="" xmlns:xdr="http://schemas.openxmlformats.org/drawingml/2006/spreadsheetDrawing" id="{D10BAE59-B4E5-4227-8FC4-8F7DF6226E8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7092280" y="-677"/>
            <a:ext cx="2032147" cy="11974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sz="2600" b="1" baseline="0">
          <a:solidFill>
            <a:srgbClr val="3333FF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3333FF"/>
          </a:solidFill>
          <a:latin typeface="Tempus Sans ITC" pitchFamily="82" charset="0"/>
          <a:cs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3333FF"/>
          </a:solidFill>
          <a:latin typeface="Tempus Sans ITC" pitchFamily="82" charset="0"/>
          <a:cs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3333FF"/>
          </a:solidFill>
          <a:latin typeface="Tempus Sans ITC" pitchFamily="82" charset="0"/>
          <a:cs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3333FF"/>
          </a:solidFill>
          <a:latin typeface="Tempus Sans ITC" pitchFamily="82" charset="0"/>
          <a:cs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3333FF"/>
          </a:solidFill>
          <a:latin typeface="Tempus Sans ITC" pitchFamily="82" charset="0"/>
          <a:cs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3333FF"/>
          </a:solidFill>
          <a:latin typeface="Tempus Sans ITC" pitchFamily="82" charset="0"/>
          <a:cs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3333FF"/>
          </a:solidFill>
          <a:latin typeface="Tempus Sans ITC" pitchFamily="82" charset="0"/>
          <a:cs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3333FF"/>
          </a:solidFill>
          <a:latin typeface="Tempus Sans ITC" pitchFamily="82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003399"/>
        </a:buClr>
        <a:buSzPct val="90000"/>
        <a:buFont typeface="Wingdings" pitchFamily="2" charset="2"/>
        <a:buChar char="n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Wingdings" pitchFamily="2" charset="2"/>
        <a:buChar char="n"/>
        <a:defRPr sz="22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55000"/>
        <a:buFont typeface="Wingdings" pitchFamily="2" charset="2"/>
        <a:buChar char="n"/>
        <a:defRPr sz="21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6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à coins arrondis 3"/>
          <p:cNvSpPr/>
          <p:nvPr>
            <p:custDataLst>
              <p:tags r:id="rId1"/>
            </p:custDataLst>
          </p:nvPr>
        </p:nvSpPr>
        <p:spPr>
          <a:xfrm>
            <a:off x="827584" y="2420888"/>
            <a:ext cx="7488832" cy="1944216"/>
          </a:xfrm>
          <a:prstGeom prst="round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fr-FR" sz="3600" b="1" dirty="0" smtClean="0">
                <a:solidFill>
                  <a:srgbClr val="FFC000"/>
                </a:solidFill>
              </a:rPr>
              <a:t>Audit Carrefour Express</a:t>
            </a:r>
          </a:p>
          <a:p>
            <a:pPr algn="ctr">
              <a:lnSpc>
                <a:spcPct val="150000"/>
              </a:lnSpc>
            </a:pPr>
            <a:r>
              <a:rPr lang="fr-FR" sz="3600" b="1" dirty="0" smtClean="0">
                <a:solidFill>
                  <a:srgbClr val="FFC000"/>
                </a:solidFill>
              </a:rPr>
              <a:t>Magasin : 5 Décembre</a:t>
            </a:r>
          </a:p>
        </p:txBody>
      </p:sp>
      <p:sp>
        <p:nvSpPr>
          <p:cNvPr id="5" name="Rectangle 4"/>
          <p:cNvSpPr/>
          <p:nvPr/>
        </p:nvSpPr>
        <p:spPr>
          <a:xfrm>
            <a:off x="971601" y="5733256"/>
            <a:ext cx="2664296" cy="553998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rgbClr val="00B0F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fr-FR" sz="2000" b="1" dirty="0" smtClean="0">
                <a:solidFill>
                  <a:srgbClr val="000000"/>
                </a:solidFill>
              </a:rPr>
              <a:t>14 Juin 2017</a:t>
            </a:r>
            <a:endParaRPr lang="fr-FR" sz="2000" b="1" dirty="0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580112" y="5733256"/>
            <a:ext cx="2736304" cy="553998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rgbClr val="00B0F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fr-FR" sz="2000" b="1" dirty="0" smtClean="0">
                <a:solidFill>
                  <a:srgbClr val="000000"/>
                </a:solidFill>
              </a:rPr>
              <a:t>Mme </a:t>
            </a:r>
            <a:r>
              <a:rPr lang="fr-FR" sz="2000" b="1" dirty="0" err="1" smtClean="0">
                <a:solidFill>
                  <a:srgbClr val="000000"/>
                </a:solidFill>
              </a:rPr>
              <a:t>Samah</a:t>
            </a:r>
            <a:r>
              <a:rPr lang="fr-FR" sz="2000" b="1" dirty="0" smtClean="0">
                <a:solidFill>
                  <a:srgbClr val="000000"/>
                </a:solidFill>
              </a:rPr>
              <a:t> SLAIMI</a:t>
            </a:r>
            <a:endParaRPr lang="fr-FR" sz="2000" b="1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61401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1340768"/>
            <a:ext cx="3600400" cy="2700300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566" y="3709030"/>
            <a:ext cx="2328258" cy="3104345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5629" y="1340768"/>
            <a:ext cx="3552395" cy="2664296"/>
          </a:xfrm>
          <a:prstGeom prst="rect">
            <a:avLst/>
          </a:prstGeom>
        </p:spPr>
      </p:pic>
      <p:sp>
        <p:nvSpPr>
          <p:cNvPr id="5" name="Ellipse 4"/>
          <p:cNvSpPr/>
          <p:nvPr/>
        </p:nvSpPr>
        <p:spPr>
          <a:xfrm>
            <a:off x="5868144" y="1484784"/>
            <a:ext cx="1800200" cy="1188132"/>
          </a:xfrm>
          <a:prstGeom prst="ellipse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Ellipse 5"/>
          <p:cNvSpPr/>
          <p:nvPr/>
        </p:nvSpPr>
        <p:spPr>
          <a:xfrm>
            <a:off x="5004048" y="2636912"/>
            <a:ext cx="1800200" cy="1188132"/>
          </a:xfrm>
          <a:prstGeom prst="ellipse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Ellipse 6"/>
          <p:cNvSpPr/>
          <p:nvPr/>
        </p:nvSpPr>
        <p:spPr>
          <a:xfrm>
            <a:off x="1403648" y="2231250"/>
            <a:ext cx="1800200" cy="1188132"/>
          </a:xfrm>
          <a:prstGeom prst="ellipse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Ellipse 7"/>
          <p:cNvSpPr/>
          <p:nvPr/>
        </p:nvSpPr>
        <p:spPr>
          <a:xfrm>
            <a:off x="947597" y="4293096"/>
            <a:ext cx="1800200" cy="1188132"/>
          </a:xfrm>
          <a:prstGeom prst="ellipse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ZoneTexte 8"/>
          <p:cNvSpPr txBox="1"/>
          <p:nvPr/>
        </p:nvSpPr>
        <p:spPr>
          <a:xfrm>
            <a:off x="3059832" y="4293096"/>
            <a:ext cx="5400600" cy="1200329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fr-FR" b="1" dirty="0">
                <a:solidFill>
                  <a:srgbClr val="0070C0"/>
                </a:solidFill>
              </a:rPr>
              <a:t>PLS : La propreté du meuble des yaourts n'était pas suffisante. Les </a:t>
            </a:r>
            <a:r>
              <a:rPr lang="fr-FR" b="1" dirty="0" smtClean="0">
                <a:solidFill>
                  <a:srgbClr val="0070C0"/>
                </a:solidFill>
              </a:rPr>
              <a:t>gouttelettes </a:t>
            </a:r>
            <a:r>
              <a:rPr lang="fr-FR" b="1" dirty="0">
                <a:solidFill>
                  <a:srgbClr val="0070C0"/>
                </a:solidFill>
              </a:rPr>
              <a:t>d'eau ont favorisé la prolifération des moisissures au niveau du meuble</a:t>
            </a:r>
          </a:p>
        </p:txBody>
      </p:sp>
    </p:spTree>
    <p:extLst>
      <p:ext uri="{BB962C8B-B14F-4D97-AF65-F5344CB8AC3E}">
        <p14:creationId xmlns:p14="http://schemas.microsoft.com/office/powerpoint/2010/main" val="56300023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1340768"/>
            <a:ext cx="6336704" cy="4752528"/>
          </a:xfrm>
          <a:prstGeom prst="rect">
            <a:avLst/>
          </a:prstGeom>
        </p:spPr>
      </p:pic>
      <p:sp>
        <p:nvSpPr>
          <p:cNvPr id="3" name="Ellipse 2"/>
          <p:cNvSpPr/>
          <p:nvPr/>
        </p:nvSpPr>
        <p:spPr>
          <a:xfrm>
            <a:off x="5004048" y="1700808"/>
            <a:ext cx="1008112" cy="720080"/>
          </a:xfrm>
          <a:prstGeom prst="ellipse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Ellipse 3"/>
          <p:cNvSpPr/>
          <p:nvPr/>
        </p:nvSpPr>
        <p:spPr>
          <a:xfrm>
            <a:off x="2123728" y="1556792"/>
            <a:ext cx="1152128" cy="720080"/>
          </a:xfrm>
          <a:prstGeom prst="ellipse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Ellipse 4"/>
          <p:cNvSpPr/>
          <p:nvPr/>
        </p:nvSpPr>
        <p:spPr>
          <a:xfrm>
            <a:off x="1403648" y="3861048"/>
            <a:ext cx="1296144" cy="720080"/>
          </a:xfrm>
          <a:prstGeom prst="ellipse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Ellipse 5"/>
          <p:cNvSpPr/>
          <p:nvPr/>
        </p:nvSpPr>
        <p:spPr>
          <a:xfrm>
            <a:off x="5148064" y="4005064"/>
            <a:ext cx="1008112" cy="720080"/>
          </a:xfrm>
          <a:prstGeom prst="ellipse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ZoneTexte 6"/>
          <p:cNvSpPr txBox="1"/>
          <p:nvPr/>
        </p:nvSpPr>
        <p:spPr>
          <a:xfrm>
            <a:off x="899592" y="6167045"/>
            <a:ext cx="7423087" cy="64633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rgbClr val="0070C0"/>
                </a:solidFill>
              </a:rPr>
              <a:t>PLS : Le </a:t>
            </a:r>
            <a:r>
              <a:rPr lang="fr-FR" b="1" dirty="0">
                <a:solidFill>
                  <a:srgbClr val="0070C0"/>
                </a:solidFill>
              </a:rPr>
              <a:t>principe de FEFO n'a pas été respecté lors de l'exposition du produit "</a:t>
            </a:r>
            <a:r>
              <a:rPr lang="fr-FR" b="1" dirty="0" err="1">
                <a:solidFill>
                  <a:srgbClr val="0070C0"/>
                </a:solidFill>
              </a:rPr>
              <a:t>Raieb</a:t>
            </a:r>
            <a:r>
              <a:rPr lang="fr-FR" b="1" dirty="0">
                <a:solidFill>
                  <a:srgbClr val="0070C0"/>
                </a:solidFill>
              </a:rPr>
              <a:t> Délice"</a:t>
            </a:r>
          </a:p>
        </p:txBody>
      </p:sp>
    </p:spTree>
    <p:extLst>
      <p:ext uri="{BB962C8B-B14F-4D97-AF65-F5344CB8AC3E}">
        <p14:creationId xmlns:p14="http://schemas.microsoft.com/office/powerpoint/2010/main" val="56300023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106" y="1392155"/>
            <a:ext cx="4011910" cy="5349213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>
            <a:off x="4788025" y="2276872"/>
            <a:ext cx="3672408" cy="92333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rgbClr val="0070C0"/>
                </a:solidFill>
              </a:rPr>
              <a:t>PLS : Les </a:t>
            </a:r>
            <a:r>
              <a:rPr lang="fr-FR" b="1" dirty="0">
                <a:solidFill>
                  <a:srgbClr val="0070C0"/>
                </a:solidFill>
              </a:rPr>
              <a:t>cartons de formage triangle Produit N°1 étaient entreposés à même le sol</a:t>
            </a:r>
          </a:p>
        </p:txBody>
      </p:sp>
    </p:spTree>
    <p:extLst>
      <p:ext uri="{BB962C8B-B14F-4D97-AF65-F5344CB8AC3E}">
        <p14:creationId xmlns:p14="http://schemas.microsoft.com/office/powerpoint/2010/main" val="56300023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1440160"/>
            <a:ext cx="3921900" cy="5229200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>
            <a:off x="4644008" y="2348880"/>
            <a:ext cx="3816424" cy="64633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fr-FR" b="1" dirty="0">
                <a:solidFill>
                  <a:srgbClr val="0070C0"/>
                </a:solidFill>
              </a:rPr>
              <a:t>PLS </a:t>
            </a:r>
            <a:r>
              <a:rPr lang="fr-FR" b="1" dirty="0" smtClean="0">
                <a:solidFill>
                  <a:srgbClr val="0070C0"/>
                </a:solidFill>
              </a:rPr>
              <a:t>: Présence </a:t>
            </a:r>
            <a:r>
              <a:rPr lang="fr-FR" b="1" dirty="0">
                <a:solidFill>
                  <a:srgbClr val="0070C0"/>
                </a:solidFill>
              </a:rPr>
              <a:t>de givre au </a:t>
            </a:r>
            <a:r>
              <a:rPr lang="fr-FR" b="1" dirty="0" smtClean="0">
                <a:solidFill>
                  <a:srgbClr val="0070C0"/>
                </a:solidFill>
              </a:rPr>
              <a:t>niveau de </a:t>
            </a:r>
            <a:r>
              <a:rPr lang="fr-FR" b="1" dirty="0">
                <a:solidFill>
                  <a:srgbClr val="0070C0"/>
                </a:solidFill>
              </a:rPr>
              <a:t>l'armoire </a:t>
            </a:r>
            <a:r>
              <a:rPr lang="fr-FR" b="1" dirty="0" smtClean="0">
                <a:solidFill>
                  <a:srgbClr val="0070C0"/>
                </a:solidFill>
              </a:rPr>
              <a:t>froide</a:t>
            </a:r>
            <a:endParaRPr lang="fr-FR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415987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098" y="1340768"/>
            <a:ext cx="4083918" cy="5445224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>
            <a:off x="4788024" y="2492896"/>
            <a:ext cx="3692946" cy="1200329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rgbClr val="0070C0"/>
                </a:solidFill>
              </a:rPr>
              <a:t>Toilette </a:t>
            </a:r>
            <a:r>
              <a:rPr lang="fr-FR" b="1" dirty="0">
                <a:solidFill>
                  <a:srgbClr val="0070C0"/>
                </a:solidFill>
              </a:rPr>
              <a:t>des </a:t>
            </a:r>
            <a:r>
              <a:rPr lang="fr-FR" b="1" dirty="0" smtClean="0">
                <a:solidFill>
                  <a:srgbClr val="0070C0"/>
                </a:solidFill>
              </a:rPr>
              <a:t>hommes : Le </a:t>
            </a:r>
            <a:r>
              <a:rPr lang="fr-FR" b="1" dirty="0">
                <a:solidFill>
                  <a:srgbClr val="0070C0"/>
                </a:solidFill>
              </a:rPr>
              <a:t>porte-appât </a:t>
            </a:r>
            <a:r>
              <a:rPr lang="fr-FR" b="1" dirty="0" smtClean="0">
                <a:solidFill>
                  <a:srgbClr val="0070C0"/>
                </a:solidFill>
              </a:rPr>
              <a:t>n'était </a:t>
            </a:r>
            <a:r>
              <a:rPr lang="fr-FR" b="1" dirty="0">
                <a:solidFill>
                  <a:srgbClr val="0070C0"/>
                </a:solidFill>
              </a:rPr>
              <a:t>pas protégé contre toute utilisation malveillante</a:t>
            </a:r>
          </a:p>
        </p:txBody>
      </p:sp>
    </p:spTree>
    <p:extLst>
      <p:ext uri="{BB962C8B-B14F-4D97-AF65-F5344CB8AC3E}">
        <p14:creationId xmlns:p14="http://schemas.microsoft.com/office/powerpoint/2010/main" val="5630002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2168" y="1340768"/>
            <a:ext cx="6084168" cy="4563126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>
            <a:off x="1512168" y="6165909"/>
            <a:ext cx="6084168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rgbClr val="0070C0"/>
                </a:solidFill>
              </a:rPr>
              <a:t>Quai </a:t>
            </a:r>
            <a:r>
              <a:rPr lang="fr-FR" b="1" dirty="0">
                <a:solidFill>
                  <a:srgbClr val="0070C0"/>
                </a:solidFill>
              </a:rPr>
              <a:t>de réception : </a:t>
            </a:r>
            <a:r>
              <a:rPr lang="fr-FR" b="1" dirty="0" smtClean="0">
                <a:solidFill>
                  <a:srgbClr val="0070C0"/>
                </a:solidFill>
              </a:rPr>
              <a:t>L'étanchéité </a:t>
            </a:r>
            <a:r>
              <a:rPr lang="fr-FR" b="1" dirty="0">
                <a:solidFill>
                  <a:srgbClr val="0070C0"/>
                </a:solidFill>
              </a:rPr>
              <a:t>n'est pas suffisante</a:t>
            </a:r>
          </a:p>
        </p:txBody>
      </p:sp>
    </p:spTree>
    <p:extLst>
      <p:ext uri="{BB962C8B-B14F-4D97-AF65-F5344CB8AC3E}">
        <p14:creationId xmlns:p14="http://schemas.microsoft.com/office/powerpoint/2010/main" val="42281843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7704" y="1340768"/>
            <a:ext cx="5544616" cy="4158462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>
            <a:off x="683568" y="5805264"/>
            <a:ext cx="7797327" cy="369332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fr-FR" b="1" dirty="0">
                <a:solidFill>
                  <a:srgbClr val="0070C0"/>
                </a:solidFill>
              </a:rPr>
              <a:t>Reserve PGC : Deux sacs de sucre étaient entreposés à même le sol</a:t>
            </a:r>
          </a:p>
        </p:txBody>
      </p:sp>
    </p:spTree>
    <p:extLst>
      <p:ext uri="{BB962C8B-B14F-4D97-AF65-F5344CB8AC3E}">
        <p14:creationId xmlns:p14="http://schemas.microsoft.com/office/powerpoint/2010/main" val="1022282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64" y="1340768"/>
            <a:ext cx="6120680" cy="4590510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>
            <a:off x="683569" y="6011996"/>
            <a:ext cx="7776864" cy="64633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fr-FR" b="1" dirty="0">
                <a:solidFill>
                  <a:srgbClr val="0070C0"/>
                </a:solidFill>
              </a:rPr>
              <a:t>Réserve : Les lanières de séparation entre la </a:t>
            </a:r>
            <a:r>
              <a:rPr lang="fr-FR" b="1" dirty="0" smtClean="0">
                <a:solidFill>
                  <a:srgbClr val="0070C0"/>
                </a:solidFill>
              </a:rPr>
              <a:t>réserve </a:t>
            </a:r>
            <a:r>
              <a:rPr lang="fr-FR" b="1" dirty="0">
                <a:solidFill>
                  <a:srgbClr val="0070C0"/>
                </a:solidFill>
              </a:rPr>
              <a:t>et le magasin n'était pas propre</a:t>
            </a:r>
          </a:p>
        </p:txBody>
      </p:sp>
    </p:spTree>
    <p:extLst>
      <p:ext uri="{BB962C8B-B14F-4D97-AF65-F5344CB8AC3E}">
        <p14:creationId xmlns:p14="http://schemas.microsoft.com/office/powerpoint/2010/main" val="17975247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340768"/>
            <a:ext cx="4788024" cy="3591018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8338" y="3284984"/>
            <a:ext cx="4512501" cy="3384376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>
            <a:off x="323528" y="5229200"/>
            <a:ext cx="4032447" cy="92333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fr-FR" b="1" dirty="0">
                <a:solidFill>
                  <a:srgbClr val="0070C0"/>
                </a:solidFill>
              </a:rPr>
              <a:t>Présence de traces d'humidité au niveau du </a:t>
            </a:r>
            <a:r>
              <a:rPr lang="fr-FR" b="1" dirty="0" smtClean="0">
                <a:solidFill>
                  <a:srgbClr val="0070C0"/>
                </a:solidFill>
              </a:rPr>
              <a:t>plafond (Reserve et Magasin</a:t>
            </a:r>
            <a:endParaRPr lang="fr-FR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30002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105" y="1368153"/>
            <a:ext cx="4029911" cy="5373215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>
            <a:off x="4788024" y="2636912"/>
            <a:ext cx="3712157" cy="1200329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rgbClr val="0070C0"/>
                </a:solidFill>
              </a:rPr>
              <a:t>PGC : </a:t>
            </a:r>
          </a:p>
          <a:p>
            <a:r>
              <a:rPr lang="fr-FR" b="1" dirty="0" smtClean="0">
                <a:solidFill>
                  <a:srgbClr val="0070C0"/>
                </a:solidFill>
              </a:rPr>
              <a:t>Présence </a:t>
            </a:r>
            <a:r>
              <a:rPr lang="fr-FR" b="1" dirty="0">
                <a:solidFill>
                  <a:srgbClr val="0070C0"/>
                </a:solidFill>
              </a:rPr>
              <a:t>d'un paquet de jus "Tropicana Cocktail" sans DF et sans </a:t>
            </a:r>
            <a:r>
              <a:rPr lang="fr-FR" b="1" dirty="0" smtClean="0">
                <a:solidFill>
                  <a:srgbClr val="0070C0"/>
                </a:solidFill>
              </a:rPr>
              <a:t>DLC</a:t>
            </a:r>
          </a:p>
        </p:txBody>
      </p:sp>
    </p:spTree>
    <p:extLst>
      <p:ext uri="{BB962C8B-B14F-4D97-AF65-F5344CB8AC3E}">
        <p14:creationId xmlns:p14="http://schemas.microsoft.com/office/powerpoint/2010/main" val="26806806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135" y="1388773"/>
            <a:ext cx="4029881" cy="5373175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1390108"/>
            <a:ext cx="3600400" cy="2523992"/>
          </a:xfrm>
          <a:prstGeom prst="ellipse">
            <a:avLst/>
          </a:prstGeom>
          <a:ln w="63500" cap="rnd">
            <a:solidFill>
              <a:srgbClr val="FFFF0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cxnSp>
        <p:nvCxnSpPr>
          <p:cNvPr id="7" name="Connecteur droit avec flèche 6"/>
          <p:cNvCxnSpPr/>
          <p:nvPr/>
        </p:nvCxnSpPr>
        <p:spPr>
          <a:xfrm flipV="1">
            <a:off x="3563888" y="3573016"/>
            <a:ext cx="1656184" cy="1800200"/>
          </a:xfrm>
          <a:prstGeom prst="straightConnector1">
            <a:avLst/>
          </a:prstGeom>
          <a:ln>
            <a:solidFill>
              <a:srgbClr val="FFFF00"/>
            </a:solidFill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9" name="ZoneTexte 8"/>
          <p:cNvSpPr txBox="1"/>
          <p:nvPr/>
        </p:nvSpPr>
        <p:spPr>
          <a:xfrm>
            <a:off x="4788024" y="4473116"/>
            <a:ext cx="3712157" cy="1200329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rgbClr val="0070C0"/>
                </a:solidFill>
              </a:rPr>
              <a:t>PGC : </a:t>
            </a:r>
          </a:p>
          <a:p>
            <a:r>
              <a:rPr lang="fr-FR" b="1" dirty="0" smtClean="0">
                <a:solidFill>
                  <a:srgbClr val="0070C0"/>
                </a:solidFill>
              </a:rPr>
              <a:t>Présence </a:t>
            </a:r>
            <a:r>
              <a:rPr lang="fr-FR" b="1" dirty="0">
                <a:solidFill>
                  <a:srgbClr val="0070C0"/>
                </a:solidFill>
              </a:rPr>
              <a:t>de cadavres de mouches à côté des produits "sucre diététique"</a:t>
            </a:r>
          </a:p>
        </p:txBody>
      </p:sp>
    </p:spTree>
    <p:extLst>
      <p:ext uri="{BB962C8B-B14F-4D97-AF65-F5344CB8AC3E}">
        <p14:creationId xmlns:p14="http://schemas.microsoft.com/office/powerpoint/2010/main" val="26075759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1340768"/>
            <a:ext cx="4083918" cy="5445224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>
            <a:off x="4865576" y="2852936"/>
            <a:ext cx="3594856" cy="92333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fr-FR" b="1" dirty="0">
                <a:solidFill>
                  <a:srgbClr val="0070C0"/>
                </a:solidFill>
              </a:rPr>
              <a:t>LINEAIRES PRODUITS SURGELES : </a:t>
            </a:r>
            <a:r>
              <a:rPr lang="fr-FR" b="1" dirty="0" smtClean="0">
                <a:solidFill>
                  <a:srgbClr val="0070C0"/>
                </a:solidFill>
              </a:rPr>
              <a:t>La </a:t>
            </a:r>
            <a:r>
              <a:rPr lang="fr-FR" b="1" dirty="0">
                <a:solidFill>
                  <a:srgbClr val="0070C0"/>
                </a:solidFill>
              </a:rPr>
              <a:t>surface entre les armoires d'exposition n'était pas propre</a:t>
            </a:r>
          </a:p>
        </p:txBody>
      </p:sp>
    </p:spTree>
    <p:extLst>
      <p:ext uri="{BB962C8B-B14F-4D97-AF65-F5344CB8AC3E}">
        <p14:creationId xmlns:p14="http://schemas.microsoft.com/office/powerpoint/2010/main" val="305896479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1392155"/>
            <a:ext cx="4011910" cy="5349213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>
            <a:off x="4788024" y="2276872"/>
            <a:ext cx="3695510" cy="1477328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fr-FR" b="1" dirty="0">
                <a:solidFill>
                  <a:srgbClr val="0070C0"/>
                </a:solidFill>
              </a:rPr>
              <a:t>LINEAIRES </a:t>
            </a:r>
            <a:r>
              <a:rPr lang="fr-FR" b="1" dirty="0" smtClean="0">
                <a:solidFill>
                  <a:srgbClr val="0070C0"/>
                </a:solidFill>
              </a:rPr>
              <a:t>PRODUITS SURGELES : </a:t>
            </a:r>
          </a:p>
          <a:p>
            <a:r>
              <a:rPr lang="fr-FR" b="1" dirty="0" smtClean="0">
                <a:solidFill>
                  <a:srgbClr val="0070C0"/>
                </a:solidFill>
              </a:rPr>
              <a:t>Présence </a:t>
            </a:r>
            <a:r>
              <a:rPr lang="fr-FR" b="1" dirty="0">
                <a:solidFill>
                  <a:srgbClr val="0070C0"/>
                </a:solidFill>
              </a:rPr>
              <a:t>d’un produit surgelé périmé : Roulé au fromage CHAHIA</a:t>
            </a:r>
          </a:p>
          <a:p>
            <a:r>
              <a:rPr lang="fr-FR" b="1" dirty="0">
                <a:solidFill>
                  <a:srgbClr val="0070C0"/>
                </a:solidFill>
              </a:rPr>
              <a:t>DLC : Mai 2017</a:t>
            </a:r>
          </a:p>
        </p:txBody>
      </p:sp>
      <p:sp>
        <p:nvSpPr>
          <p:cNvPr id="4" name="Ellipse 3"/>
          <p:cNvSpPr/>
          <p:nvPr/>
        </p:nvSpPr>
        <p:spPr>
          <a:xfrm>
            <a:off x="1979712" y="4005064"/>
            <a:ext cx="1656184" cy="1090431"/>
          </a:xfrm>
          <a:prstGeom prst="ellipse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88123035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heme/theme1.xml><?xml version="1.0" encoding="utf-8"?>
<a:theme xmlns:a="http://schemas.openxmlformats.org/drawingml/2006/main" name="Thème1">
  <a:themeElements>
    <a:clrScheme name="Couches 6">
      <a:dk1>
        <a:srgbClr val="000000"/>
      </a:dk1>
      <a:lt1>
        <a:srgbClr val="FFFFE1"/>
      </a:lt1>
      <a:dk2>
        <a:srgbClr val="330033"/>
      </a:dk2>
      <a:lt2>
        <a:srgbClr val="330033"/>
      </a:lt2>
      <a:accent1>
        <a:srgbClr val="CCCC99"/>
      </a:accent1>
      <a:accent2>
        <a:srgbClr val="FF0000"/>
      </a:accent2>
      <a:accent3>
        <a:srgbClr val="FFFFEE"/>
      </a:accent3>
      <a:accent4>
        <a:srgbClr val="000000"/>
      </a:accent4>
      <a:accent5>
        <a:srgbClr val="E2E2CA"/>
      </a:accent5>
      <a:accent6>
        <a:srgbClr val="E70000"/>
      </a:accent6>
      <a:hlink>
        <a:srgbClr val="990033"/>
      </a:hlink>
      <a:folHlink>
        <a:srgbClr val="B2B2B2"/>
      </a:folHlink>
    </a:clrScheme>
    <a:fontScheme name="Couches">
      <a:majorFont>
        <a:latin typeface="Tempus Sans ITC"/>
        <a:ea typeface=""/>
        <a:cs typeface="Arial"/>
      </a:majorFont>
      <a:minorFont>
        <a:latin typeface="Century Gothic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ouches 1">
        <a:dk1>
          <a:srgbClr val="993300"/>
        </a:dk1>
        <a:lt1>
          <a:srgbClr val="CCCCCC"/>
        </a:lt1>
        <a:dk2>
          <a:srgbClr val="000000"/>
        </a:dk2>
        <a:lt2>
          <a:srgbClr val="FFFFFF"/>
        </a:lt2>
        <a:accent1>
          <a:srgbClr val="576F2B"/>
        </a:accent1>
        <a:accent2>
          <a:srgbClr val="666699"/>
        </a:accent2>
        <a:accent3>
          <a:srgbClr val="AAAAAA"/>
        </a:accent3>
        <a:accent4>
          <a:srgbClr val="AEAEAE"/>
        </a:accent4>
        <a:accent5>
          <a:srgbClr val="B4BBAC"/>
        </a:accent5>
        <a:accent6>
          <a:srgbClr val="5C5C8A"/>
        </a:accent6>
        <a:hlink>
          <a:srgbClr val="9933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uches 2">
        <a:dk1>
          <a:srgbClr val="993300"/>
        </a:dk1>
        <a:lt1>
          <a:srgbClr val="CCCCCC"/>
        </a:lt1>
        <a:dk2>
          <a:srgbClr val="330000"/>
        </a:dk2>
        <a:lt2>
          <a:srgbClr val="FFFFFF"/>
        </a:lt2>
        <a:accent1>
          <a:srgbClr val="996633"/>
        </a:accent1>
        <a:accent2>
          <a:srgbClr val="FF0000"/>
        </a:accent2>
        <a:accent3>
          <a:srgbClr val="ADAAAA"/>
        </a:accent3>
        <a:accent4>
          <a:srgbClr val="AEAEAE"/>
        </a:accent4>
        <a:accent5>
          <a:srgbClr val="CAB8AD"/>
        </a:accent5>
        <a:accent6>
          <a:srgbClr val="E70000"/>
        </a:accent6>
        <a:hlink>
          <a:srgbClr val="FF3300"/>
        </a:hlink>
        <a:folHlink>
          <a:srgbClr val="CC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uches 3">
        <a:dk1>
          <a:srgbClr val="79788A"/>
        </a:dk1>
        <a:lt1>
          <a:srgbClr val="FFFFFF"/>
        </a:lt1>
        <a:dk2>
          <a:srgbClr val="21203C"/>
        </a:dk2>
        <a:lt2>
          <a:srgbClr val="FFFFCC"/>
        </a:lt2>
        <a:accent1>
          <a:srgbClr val="476077"/>
        </a:accent1>
        <a:accent2>
          <a:srgbClr val="676C5A"/>
        </a:accent2>
        <a:accent3>
          <a:srgbClr val="ABABAF"/>
        </a:accent3>
        <a:accent4>
          <a:srgbClr val="DADADA"/>
        </a:accent4>
        <a:accent5>
          <a:srgbClr val="B1B6BD"/>
        </a:accent5>
        <a:accent6>
          <a:srgbClr val="5D6151"/>
        </a:accent6>
        <a:hlink>
          <a:srgbClr val="666699"/>
        </a:hlink>
        <a:folHlink>
          <a:srgbClr val="8CB0A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uches 4">
        <a:dk1>
          <a:srgbClr val="455B41"/>
        </a:dk1>
        <a:lt1>
          <a:srgbClr val="FFFFCC"/>
        </a:lt1>
        <a:dk2>
          <a:srgbClr val="79A994"/>
        </a:dk2>
        <a:lt2>
          <a:srgbClr val="FFFFCC"/>
        </a:lt2>
        <a:accent1>
          <a:srgbClr val="517087"/>
        </a:accent1>
        <a:accent2>
          <a:srgbClr val="666699"/>
        </a:accent2>
        <a:accent3>
          <a:srgbClr val="BED1C8"/>
        </a:accent3>
        <a:accent4>
          <a:srgbClr val="DADAAE"/>
        </a:accent4>
        <a:accent5>
          <a:srgbClr val="B3BBC3"/>
        </a:accent5>
        <a:accent6>
          <a:srgbClr val="5C5C8A"/>
        </a:accent6>
        <a:hlink>
          <a:srgbClr val="993300"/>
        </a:hlink>
        <a:folHlink>
          <a:srgbClr val="A4AF6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uches 5">
        <a:dk1>
          <a:srgbClr val="330000"/>
        </a:dk1>
        <a:lt1>
          <a:srgbClr val="FF9900"/>
        </a:lt1>
        <a:dk2>
          <a:srgbClr val="FFFFFF"/>
        </a:dk2>
        <a:lt2>
          <a:srgbClr val="8B3111"/>
        </a:lt2>
        <a:accent1>
          <a:srgbClr val="DD6D07"/>
        </a:accent1>
        <a:accent2>
          <a:srgbClr val="CC9900"/>
        </a:accent2>
        <a:accent3>
          <a:srgbClr val="FFCAAA"/>
        </a:accent3>
        <a:accent4>
          <a:srgbClr val="2A0000"/>
        </a:accent4>
        <a:accent5>
          <a:srgbClr val="EBBAAA"/>
        </a:accent5>
        <a:accent6>
          <a:srgbClr val="B98A00"/>
        </a:accent6>
        <a:hlink>
          <a:srgbClr val="CC3300"/>
        </a:hlink>
        <a:folHlink>
          <a:srgbClr val="CC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uches 6">
        <a:dk1>
          <a:srgbClr val="000000"/>
        </a:dk1>
        <a:lt1>
          <a:srgbClr val="FFFFE1"/>
        </a:lt1>
        <a:dk2>
          <a:srgbClr val="330033"/>
        </a:dk2>
        <a:lt2>
          <a:srgbClr val="330033"/>
        </a:lt2>
        <a:accent1>
          <a:srgbClr val="CCCC99"/>
        </a:accent1>
        <a:accent2>
          <a:srgbClr val="FF0000"/>
        </a:accent2>
        <a:accent3>
          <a:srgbClr val="FFFFEE"/>
        </a:accent3>
        <a:accent4>
          <a:srgbClr val="000000"/>
        </a:accent4>
        <a:accent5>
          <a:srgbClr val="E2E2CA"/>
        </a:accent5>
        <a:accent6>
          <a:srgbClr val="E70000"/>
        </a:accent6>
        <a:hlink>
          <a:srgbClr val="990033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uches 7">
        <a:dk1>
          <a:srgbClr val="000000"/>
        </a:dk1>
        <a:lt1>
          <a:srgbClr val="FFFFFF"/>
        </a:lt1>
        <a:dk2>
          <a:srgbClr val="000000"/>
        </a:dk2>
        <a:lt2>
          <a:srgbClr val="891411"/>
        </a:lt2>
        <a:accent1>
          <a:srgbClr val="4F917E"/>
        </a:accent1>
        <a:accent2>
          <a:srgbClr val="CC9900"/>
        </a:accent2>
        <a:accent3>
          <a:srgbClr val="FFFFFF"/>
        </a:accent3>
        <a:accent4>
          <a:srgbClr val="000000"/>
        </a:accent4>
        <a:accent5>
          <a:srgbClr val="B2C7C0"/>
        </a:accent5>
        <a:accent6>
          <a:srgbClr val="B98A00"/>
        </a:accent6>
        <a:hlink>
          <a:srgbClr val="5A84D8"/>
        </a:hlink>
        <a:folHlink>
          <a:srgbClr val="A0C6B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uches 8">
        <a:dk1>
          <a:srgbClr val="000000"/>
        </a:dk1>
        <a:lt1>
          <a:srgbClr val="FFFFFF"/>
        </a:lt1>
        <a:dk2>
          <a:srgbClr val="CC0000"/>
        </a:dk2>
        <a:lt2>
          <a:srgbClr val="999966"/>
        </a:lt2>
        <a:accent1>
          <a:srgbClr val="CCCCCC"/>
        </a:accent1>
        <a:accent2>
          <a:srgbClr val="CCCC6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B9B95C"/>
        </a:accent6>
        <a:hlink>
          <a:srgbClr val="666699"/>
        </a:hlink>
        <a:folHlink>
          <a:srgbClr val="CCCC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uches 9">
        <a:dk1>
          <a:srgbClr val="000000"/>
        </a:dk1>
        <a:lt1>
          <a:srgbClr val="FFFFFF"/>
        </a:lt1>
        <a:dk2>
          <a:srgbClr val="FF0000"/>
        </a:dk2>
        <a:lt2>
          <a:srgbClr val="009999"/>
        </a:lt2>
        <a:accent1>
          <a:srgbClr val="C7B505"/>
        </a:accent1>
        <a:accent2>
          <a:srgbClr val="FFFF66"/>
        </a:accent2>
        <a:accent3>
          <a:srgbClr val="FFFFFF"/>
        </a:accent3>
        <a:accent4>
          <a:srgbClr val="000000"/>
        </a:accent4>
        <a:accent5>
          <a:srgbClr val="E0D7AA"/>
        </a:accent5>
        <a:accent6>
          <a:srgbClr val="E7E75C"/>
        </a:accent6>
        <a:hlink>
          <a:srgbClr val="5A84D8"/>
        </a:hlink>
        <a:folHlink>
          <a:srgbClr val="A0C6B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uches 10">
        <a:dk1>
          <a:srgbClr val="000000"/>
        </a:dk1>
        <a:lt1>
          <a:srgbClr val="FFFFFF"/>
        </a:lt1>
        <a:dk2>
          <a:srgbClr val="660033"/>
        </a:dk2>
        <a:lt2>
          <a:srgbClr val="666699"/>
        </a:lt2>
        <a:accent1>
          <a:srgbClr val="95A3D1"/>
        </a:accent1>
        <a:accent2>
          <a:srgbClr val="FFFF66"/>
        </a:accent2>
        <a:accent3>
          <a:srgbClr val="FFFFFF"/>
        </a:accent3>
        <a:accent4>
          <a:srgbClr val="000000"/>
        </a:accent4>
        <a:accent5>
          <a:srgbClr val="C8CEE5"/>
        </a:accent5>
        <a:accent6>
          <a:srgbClr val="E7E75C"/>
        </a:accent6>
        <a:hlink>
          <a:srgbClr val="5A84D8"/>
        </a:hlink>
        <a:folHlink>
          <a:srgbClr val="CCCC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40858</TotalTime>
  <Words>196</Words>
  <Application>Microsoft Office PowerPoint</Application>
  <PresentationFormat>Affichage à l'écran (4:3)</PresentationFormat>
  <Paragraphs>21</Paragraphs>
  <Slides>14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14</vt:i4>
      </vt:variant>
    </vt:vector>
  </HeadingPairs>
  <TitlesOfParts>
    <vt:vector size="20" baseType="lpstr">
      <vt:lpstr>Arial</vt:lpstr>
      <vt:lpstr>Calibri</vt:lpstr>
      <vt:lpstr>Century Gothic</vt:lpstr>
      <vt:lpstr>Tempus Sans ITC</vt:lpstr>
      <vt:lpstr>Wingdings</vt:lpstr>
      <vt:lpstr>Thème1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Quali-Consult</dc:creator>
  <cp:keywords>Carrefour</cp:keywords>
  <cp:lastModifiedBy>Admin</cp:lastModifiedBy>
  <cp:revision>687</cp:revision>
  <cp:lastPrinted>2016-02-08T19:41:58Z</cp:lastPrinted>
  <dcterms:created xsi:type="dcterms:W3CDTF">2014-03-07T09:21:22Z</dcterms:created>
  <dcterms:modified xsi:type="dcterms:W3CDTF">2017-06-16T08:46:31Z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XPowerLiteLastOptimized">
    <vt:lpwstr>1129028</vt:lpwstr>
  </property>
  <property fmtid="{D5CDD505-2E9C-101B-9397-08002B2CF9AE}" pid="3" name="NXPowerLiteSettings">
    <vt:lpwstr>F7000400038000</vt:lpwstr>
  </property>
  <property fmtid="{D5CDD505-2E9C-101B-9397-08002B2CF9AE}" pid="4" name="NXPowerLiteVersion">
    <vt:lpwstr>D6.1.0</vt:lpwstr>
  </property>
</Properties>
</file>