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68" r:id="rId2"/>
    <p:sldId id="301" r:id="rId3"/>
    <p:sldId id="316" r:id="rId4"/>
    <p:sldId id="317" r:id="rId5"/>
    <p:sldId id="318" r:id="rId6"/>
    <p:sldId id="319" r:id="rId7"/>
    <p:sldId id="320" r:id="rId8"/>
    <p:sldId id="321" r:id="rId9"/>
    <p:sldId id="322" r:id="rId10"/>
    <p:sldId id="323" r:id="rId11"/>
    <p:sldId id="325" r:id="rId12"/>
    <p:sldId id="326" r:id="rId13"/>
    <p:sldId id="327" r:id="rId14"/>
    <p:sldId id="328" r:id="rId15"/>
    <p:sldId id="330" r:id="rId16"/>
    <p:sldId id="331" r:id="rId17"/>
    <p:sldId id="329" r:id="rId18"/>
    <p:sldId id="332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8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FD3E2-D3B7-499B-920C-B5AB1D287856}" type="datetimeFigureOut">
              <a:rPr lang="fr-FR" smtClean="0"/>
              <a:t>15/09/2018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1612F-9D97-45CF-A337-6AA3B0EC06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6356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Sfax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graphique SmartArt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tableau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714612" y="293787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fr-FR" dirty="0"/>
              <a:t>Audit Dépôt  UHD- Sfax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Sfax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9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05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Sfax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4" Type="http://schemas.openxmlformats.org/officeDocument/2006/relationships/image" Target="../media/image24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jpeg"/><Relationship Id="rId3" Type="http://schemas.openxmlformats.org/officeDocument/2006/relationships/image" Target="../media/image25.jpeg"/><Relationship Id="rId7" Type="http://schemas.openxmlformats.org/officeDocument/2006/relationships/image" Target="../media/image29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Relationship Id="rId9" Type="http://schemas.openxmlformats.org/officeDocument/2006/relationships/image" Target="../media/image3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7" Type="http://schemas.openxmlformats.org/officeDocument/2006/relationships/image" Target="../media/image3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Relationship Id="rId6" Type="http://schemas.openxmlformats.org/officeDocument/2006/relationships/image" Target="../media/image37.jpeg"/><Relationship Id="rId5" Type="http://schemas.openxmlformats.org/officeDocument/2006/relationships/image" Target="../media/image36.jpeg"/><Relationship Id="rId4" Type="http://schemas.openxmlformats.org/officeDocument/2006/relationships/image" Target="../media/image3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Relationship Id="rId5" Type="http://schemas.openxmlformats.org/officeDocument/2006/relationships/image" Target="../media/image42.jpeg"/><Relationship Id="rId4" Type="http://schemas.openxmlformats.org/officeDocument/2006/relationships/image" Target="../media/image4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8.xml"/><Relationship Id="rId4" Type="http://schemas.openxmlformats.org/officeDocument/2006/relationships/image" Target="../media/image4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>
                <a:solidFill>
                  <a:srgbClr val="FFC000"/>
                </a:solidFill>
              </a:rPr>
              <a:t>Entrepôt Sfax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0379" y="5760184"/>
            <a:ext cx="2611612" cy="4542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smtClean="0">
                <a:solidFill>
                  <a:srgbClr val="000000"/>
                </a:solidFill>
              </a:rPr>
              <a:t>12 septembre </a:t>
            </a:r>
            <a:r>
              <a:rPr lang="fr-FR" b="1" dirty="0" smtClean="0">
                <a:solidFill>
                  <a:srgbClr val="000000"/>
                </a:solidFill>
              </a:rPr>
              <a:t>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www.gaia.be/media/files/Varkens/carrefour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20"/>
            <a:ext cx="968491" cy="96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AB7C9064-8DE7-47BB-9EE8-8BB76B1118AE}"/>
              </a:ext>
            </a:extLst>
          </p:cNvPr>
          <p:cNvSpPr/>
          <p:nvPr/>
        </p:nvSpPr>
        <p:spPr>
          <a:xfrm>
            <a:off x="4821549" y="5766852"/>
            <a:ext cx="3494867" cy="5539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4941168"/>
            <a:ext cx="7794152" cy="13246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Poissonnerie: Le dernier enregistrement sur les fiches de réception était réalisé le 26/06/18.</a:t>
            </a:r>
          </a:p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L’autocontrôle du nettoyage n’était pas réalisé depuis le 27/07/18.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288659" y="1074376"/>
            <a:ext cx="2571751" cy="342900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256209" y="1074377"/>
            <a:ext cx="257175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37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806725" y="5689304"/>
            <a:ext cx="7524328" cy="1124744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Poissonnerie: Présence de cadavres de mouches au niveau des caissons de poissons.</a:t>
            </a:r>
          </a:p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Certaines étagères des caissons étaient </a:t>
            </a:r>
            <a:r>
              <a:rPr lang="fr-FR" b="1" dirty="0" smtClean="0">
                <a:solidFill>
                  <a:srgbClr val="0070C0"/>
                </a:solidFill>
              </a:rPr>
              <a:t>rouillées </a:t>
            </a:r>
            <a:r>
              <a:rPr lang="fr-FR" b="1" dirty="0" smtClean="0">
                <a:solidFill>
                  <a:srgbClr val="0070C0"/>
                </a:solidFill>
              </a:rPr>
              <a:t>et non propres.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3241465"/>
            <a:ext cx="1814837" cy="241978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99" y="764703"/>
            <a:ext cx="1814837" cy="2419783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227699"/>
            <a:ext cx="1814837" cy="2419783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3227699"/>
            <a:ext cx="1814837" cy="2419783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764704"/>
            <a:ext cx="1814837" cy="241978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152" y="764703"/>
            <a:ext cx="1822564" cy="2430085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763" y="764703"/>
            <a:ext cx="1814837" cy="2419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32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848783"/>
            <a:ext cx="7794152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Poissonnerie: Renforcer le nettoyage des bouches d’évacuation des eaux.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8725" y="1268760"/>
            <a:ext cx="3363838" cy="448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05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848783"/>
            <a:ext cx="7794152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La regard d’évacuation des eaux n’était pas étanche. Accumulation de déchets au niveau du trou.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628" y="1340768"/>
            <a:ext cx="4860032" cy="364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73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5292144" y="3861048"/>
            <a:ext cx="3851855" cy="2852936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Absence de papier essuie mains et de savon liquide au niveau de tous les postes laves mains.</a:t>
            </a:r>
          </a:p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Absence de pomme de douche au niveau des vestiaires.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998" y="3865105"/>
            <a:ext cx="2193708" cy="292494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861048"/>
            <a:ext cx="2193708" cy="292494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428" y="790983"/>
            <a:ext cx="2193708" cy="292494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998" y="790983"/>
            <a:ext cx="2193708" cy="292494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790983"/>
            <a:ext cx="2193708" cy="292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46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2060362" y="5517232"/>
            <a:ext cx="5040561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Renforcer le nettoyage </a:t>
            </a:r>
            <a:r>
              <a:rPr lang="fr-FR" b="1" dirty="0" smtClean="0">
                <a:solidFill>
                  <a:srgbClr val="0070C0"/>
                </a:solidFill>
              </a:rPr>
              <a:t>du </a:t>
            </a:r>
            <a:r>
              <a:rPr lang="fr-FR" b="1" dirty="0" smtClean="0">
                <a:solidFill>
                  <a:srgbClr val="0070C0"/>
                </a:solidFill>
              </a:rPr>
              <a:t>micro-ondes.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6638" y="1484784"/>
            <a:ext cx="4668011" cy="3501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18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661248"/>
            <a:ext cx="7794152" cy="97962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Présence de deux conduites endommagées </a:t>
            </a:r>
            <a:r>
              <a:rPr lang="fr-FR" b="1" dirty="0" smtClean="0">
                <a:solidFill>
                  <a:srgbClr val="0070C0"/>
                </a:solidFill>
              </a:rPr>
              <a:t>provoquants </a:t>
            </a:r>
            <a:r>
              <a:rPr lang="fr-FR" b="1" dirty="0" smtClean="0">
                <a:solidFill>
                  <a:srgbClr val="0070C0"/>
                </a:solidFill>
              </a:rPr>
              <a:t>un débordement d’eau à l’extérieur.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620" y="1317904"/>
            <a:ext cx="2517744" cy="335699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590" y="1317904"/>
            <a:ext cx="2517744" cy="335699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17904"/>
            <a:ext cx="2517744" cy="335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25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848783"/>
            <a:ext cx="7794152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La porte d’entrée au SAS de réception était maintenue ouvert tout au long de l’audit.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733" y="1340768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47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1475656" y="5589240"/>
            <a:ext cx="5832648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Renforcer le nettoyage à coté de l’administration.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72190"/>
            <a:ext cx="2949792" cy="393305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72190"/>
            <a:ext cx="2949792" cy="393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34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876711"/>
            <a:ext cx="7794152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PLS: Présence de deux caisses </a:t>
            </a:r>
            <a:r>
              <a:rPr lang="fr-FR" b="1" dirty="0" smtClean="0">
                <a:solidFill>
                  <a:srgbClr val="0070C0"/>
                </a:solidFill>
              </a:rPr>
              <a:t>stockées </a:t>
            </a:r>
            <a:r>
              <a:rPr lang="fr-FR" b="1" dirty="0" smtClean="0">
                <a:solidFill>
                  <a:srgbClr val="0070C0"/>
                </a:solidFill>
              </a:rPr>
              <a:t>directement au sol.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575" y="1296144"/>
            <a:ext cx="3381840" cy="45091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296144"/>
            <a:ext cx="338184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848783"/>
            <a:ext cx="7794152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Ecoulement d’eau d’une conduite directement sur le mur et le sol à </a:t>
            </a:r>
            <a:r>
              <a:rPr lang="fr-FR" b="1" dirty="0" smtClean="0">
                <a:solidFill>
                  <a:srgbClr val="0070C0"/>
                </a:solidFill>
              </a:rPr>
              <a:t>côté </a:t>
            </a:r>
            <a:r>
              <a:rPr lang="fr-FR" b="1" dirty="0" smtClean="0">
                <a:solidFill>
                  <a:srgbClr val="0070C0"/>
                </a:solidFill>
              </a:rPr>
              <a:t>de la porte de réception PLS.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612" y="1340768"/>
            <a:ext cx="3297548" cy="4396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12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805264"/>
            <a:ext cx="7794152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PLS: la porte de réception n’était pas étanche.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733" y="1340768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8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4230731" y="3789039"/>
            <a:ext cx="4661749" cy="3001369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PLS: La dernière fiche de réception était enregistrée le 06/04/18.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Absence d’enregistrement des </a:t>
            </a:r>
            <a:r>
              <a:rPr lang="fr-FR" sz="1600" b="1" dirty="0" smtClean="0">
                <a:solidFill>
                  <a:srgbClr val="0070C0"/>
                </a:solidFill>
              </a:rPr>
              <a:t>autocontrôles </a:t>
            </a:r>
            <a:r>
              <a:rPr lang="fr-FR" sz="1600" b="1" dirty="0" smtClean="0">
                <a:solidFill>
                  <a:srgbClr val="0070C0"/>
                </a:solidFill>
              </a:rPr>
              <a:t>du nettoyage depuis le 27/08/18.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Absence d’enregistrement des </a:t>
            </a:r>
            <a:r>
              <a:rPr lang="fr-FR" sz="1600" b="1" dirty="0" smtClean="0">
                <a:solidFill>
                  <a:srgbClr val="0070C0"/>
                </a:solidFill>
              </a:rPr>
              <a:t>températures </a:t>
            </a:r>
            <a:r>
              <a:rPr lang="fr-FR" sz="1600" b="1" dirty="0" smtClean="0">
                <a:solidFill>
                  <a:srgbClr val="0070C0"/>
                </a:solidFill>
              </a:rPr>
              <a:t>de la chaine du froid depuis le 27/08/18.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17" y="692696"/>
            <a:ext cx="4014235" cy="301067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949327" y="188640"/>
            <a:ext cx="3024337" cy="403244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38358" y="3288812"/>
            <a:ext cx="3001368" cy="400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43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3779912" y="4509120"/>
            <a:ext cx="4697808" cy="2131751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Poissonnerie: Les caisses de poissons n’étaient pas bien </a:t>
            </a:r>
            <a:r>
              <a:rPr lang="fr-FR" b="1" dirty="0" smtClean="0">
                <a:solidFill>
                  <a:srgbClr val="0070C0"/>
                </a:solidFill>
              </a:rPr>
              <a:t>recouvertes </a:t>
            </a:r>
            <a:r>
              <a:rPr lang="fr-FR" b="1" dirty="0" smtClean="0">
                <a:solidFill>
                  <a:srgbClr val="0070C0"/>
                </a:solidFill>
              </a:rPr>
              <a:t>de </a:t>
            </a:r>
            <a:r>
              <a:rPr lang="fr-FR" b="1" dirty="0" smtClean="0">
                <a:solidFill>
                  <a:srgbClr val="0070C0"/>
                </a:solidFill>
              </a:rPr>
              <a:t>glaces. </a:t>
            </a:r>
            <a:r>
              <a:rPr lang="fr-FR" b="1" dirty="0" smtClean="0">
                <a:solidFill>
                  <a:srgbClr val="0070C0"/>
                </a:solidFill>
              </a:rPr>
              <a:t>Renforcer le glaçage des produits.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9398" y="1335634"/>
            <a:ext cx="2247714" cy="299695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6932" y="1335634"/>
            <a:ext cx="2247714" cy="299695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66" y="1335634"/>
            <a:ext cx="2247714" cy="299695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437340"/>
            <a:ext cx="2915816" cy="218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96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5225425" y="3710653"/>
            <a:ext cx="3636559" cy="274268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PLS: Présence de reste de fruits et de déchets d’emballage en plastique au sol.</a:t>
            </a:r>
          </a:p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Présence de traces de yaourts par terre.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37105"/>
            <a:ext cx="2355726" cy="268456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235759"/>
            <a:ext cx="2915816" cy="218686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473" y="4037106"/>
            <a:ext cx="2355726" cy="2684567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758706"/>
            <a:ext cx="2355726" cy="3140968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6331" y="758707"/>
            <a:ext cx="2357868" cy="3143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88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848783"/>
            <a:ext cx="7794152" cy="792088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CF (+) FLEG: La paroi était défoncée par un chariot élévateur.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729" y="1268760"/>
            <a:ext cx="3291830" cy="43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1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301208"/>
            <a:ext cx="7794152" cy="763599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</a:rPr>
              <a:t>CF (+) FLEG: Absence de rideau lanière et présence de </a:t>
            </a:r>
            <a:r>
              <a:rPr lang="fr-FR" b="1" dirty="0" smtClean="0">
                <a:solidFill>
                  <a:srgbClr val="0070C0"/>
                </a:solidFill>
              </a:rPr>
              <a:t>certaines </a:t>
            </a:r>
            <a:r>
              <a:rPr lang="fr-FR" b="1" dirty="0" smtClean="0">
                <a:solidFill>
                  <a:srgbClr val="0070C0"/>
                </a:solidFill>
              </a:rPr>
              <a:t>crevasses au niveau de la porte d’entrée.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827256" y="1416512"/>
            <a:ext cx="3197392" cy="341987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527752"/>
            <a:ext cx="3419872" cy="3197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42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Formation du personnel ISO 22000 et PRP (1)</Template>
  <TotalTime>27449</TotalTime>
  <Words>378</Words>
  <Application>Microsoft Office PowerPoint</Application>
  <PresentationFormat>Affichage à l'écran (4:3)</PresentationFormat>
  <Paragraphs>44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229</cp:revision>
  <dcterms:created xsi:type="dcterms:W3CDTF">2014-03-07T09:21:22Z</dcterms:created>
  <dcterms:modified xsi:type="dcterms:W3CDTF">2018-09-15T12:23:31Z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1919161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