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1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68" r:id="rId2"/>
    <p:sldId id="319" r:id="rId3"/>
    <p:sldId id="300" r:id="rId4"/>
    <p:sldId id="310" r:id="rId5"/>
    <p:sldId id="303" r:id="rId6"/>
    <p:sldId id="302" r:id="rId7"/>
    <p:sldId id="308" r:id="rId8"/>
    <p:sldId id="307" r:id="rId9"/>
    <p:sldId id="315" r:id="rId10"/>
    <p:sldId id="320" r:id="rId11"/>
    <p:sldId id="318" r:id="rId12"/>
    <p:sldId id="309" r:id="rId13"/>
    <p:sldId id="311" r:id="rId14"/>
    <p:sldId id="314" r:id="rId15"/>
    <p:sldId id="312" r:id="rId16"/>
    <p:sldId id="324" r:id="rId17"/>
    <p:sldId id="316" r:id="rId18"/>
    <p:sldId id="321" r:id="rId19"/>
    <p:sldId id="322" r:id="rId20"/>
    <p:sldId id="323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D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88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31B3F9-10EA-4053-9D07-70E1A076113A}" type="datetimeFigureOut">
              <a:rPr lang="fr-FR" smtClean="0"/>
              <a:t>17/03/2018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0780AE-53C6-4D34-93EF-4F9F7829C6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0183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0780AE-53C6-4D34-93EF-4F9F7829C6A9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2432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Charguia</a:t>
            </a:r>
            <a:endParaRPr kumimoji="0" lang="fr-FR" sz="2600" b="1" i="0" u="none" strike="noStrike" kern="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graphique SmartArt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tableau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93787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kumimoji="0" lang="fr-FR" sz="2600" b="1" i="0" u="none" strike="noStrike" kern="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Charguia</a:t>
            </a:r>
            <a:endParaRPr kumimoji="0" lang="fr-FR" sz="2600" b="1" i="0" u="none" strike="noStrike" kern="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  <a:defRPr/>
            </a:pPr>
            <a:r>
              <a:rPr kumimoji="0" lang="fr-FR" sz="26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kumimoji="0" lang="fr-FR" sz="2600" b="1" i="0" u="none" strike="noStrike" kern="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9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05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_rels/slide11.xml.rels><?xml version="1.0" encoding="UTF-8" standalone="yes" ?><Relationships xmlns="http://schemas.openxmlformats.org/package/2006/relationships"><Relationship Id="rId3" Target="../media/image15.jpeg" Type="http://schemas.openxmlformats.org/officeDocument/2006/relationships/image"/><Relationship Id="rId2" Target="../slideLayouts/slideLayout4.xml" Type="http://schemas.openxmlformats.org/officeDocument/2006/relationships/slideLayout"/><Relationship Id="rId1" Target="../tags/tag11.xml" Type="http://schemas.openxmlformats.org/officeDocument/2006/relationships/tags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Relationship Id="rId4" Type="http://schemas.openxmlformats.org/officeDocument/2006/relationships/image" Target="../media/image20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9.xml"/></Relationships>
</file>

<file path=ppt/slides/_rels/slide2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slideLayouts/slideLayout4.xml" Type="http://schemas.openxmlformats.org/officeDocument/2006/relationships/slideLayout"/><Relationship Id="rId1" Target="../tags/tag2.xml" Type="http://schemas.openxmlformats.org/officeDocument/2006/relationships/tags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5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slideLayouts/slideLayout4.xml" Type="http://schemas.openxmlformats.org/officeDocument/2006/relationships/slideLayout"/><Relationship Id="rId1" Target="../tags/tag5.xml" Type="http://schemas.openxmlformats.org/officeDocument/2006/relationships/tags"/></Relationships>
</file>

<file path=ppt/slides/_rels/slide6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slideLayouts/slideLayout4.xml" Type="http://schemas.openxmlformats.org/officeDocument/2006/relationships/slideLayout"/><Relationship Id="rId1" Target="../tags/tag6.xml" Type="http://schemas.openxmlformats.org/officeDocument/2006/relationships/tags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_rels/slide8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slideLayouts/slideLayout4.xml" Type="http://schemas.openxmlformats.org/officeDocument/2006/relationships/slideLayout"/><Relationship Id="rId1" Target="../tags/tag8.xml" Type="http://schemas.openxmlformats.org/officeDocument/2006/relationships/tags"/><Relationship Id="rId4" Target="../media/image12.jpeg" Type="http://schemas.openxmlformats.org/officeDocument/2006/relationships/image"/></Relationships>
</file>

<file path=ppt/slides/_rels/slide9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slideLayouts/slideLayout4.xml" Type="http://schemas.openxmlformats.org/officeDocument/2006/relationships/slideLayout"/><Relationship Id="rId1" Target="../tags/tag9.xml" Type="http://schemas.openxmlformats.org/officeDocument/2006/relationships/tag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Entrepôt </a:t>
            </a:r>
            <a:r>
              <a:rPr lang="fr-FR" sz="3600" b="1" dirty="0" err="1">
                <a:solidFill>
                  <a:srgbClr val="FFC000"/>
                </a:solidFill>
              </a:rPr>
              <a:t>Charguia</a:t>
            </a:r>
            <a:r>
              <a:rPr lang="fr-FR" sz="3600" b="1" dirty="0">
                <a:solidFill>
                  <a:srgbClr val="FFC000"/>
                </a:solidFill>
              </a:rPr>
              <a:t>-Tunis</a:t>
            </a:r>
          </a:p>
        </p:txBody>
      </p:sp>
      <p:sp>
        <p:nvSpPr>
          <p:cNvPr id="5" name="Rectangle 4"/>
          <p:cNvSpPr/>
          <p:nvPr/>
        </p:nvSpPr>
        <p:spPr>
          <a:xfrm>
            <a:off x="853659" y="5791481"/>
            <a:ext cx="1784464" cy="5078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10 février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50165" y="5564335"/>
            <a:ext cx="3166251" cy="4542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Mme Meriam CHOUCHENE</a:t>
            </a:r>
          </a:p>
        </p:txBody>
      </p:sp>
      <p:pic>
        <p:nvPicPr>
          <p:cNvPr id="1026" name="Picture 2" descr="http://www.gaia.be/media/files/Varkens/carrefou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6020"/>
            <a:ext cx="968491" cy="968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B1E60F00-01C8-428B-946D-57A3B6CCA676}"/>
              </a:ext>
            </a:extLst>
          </p:cNvPr>
          <p:cNvSpPr/>
          <p:nvPr/>
        </p:nvSpPr>
        <p:spPr>
          <a:xfrm>
            <a:off x="5150165" y="6111326"/>
            <a:ext cx="3166250" cy="4542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Mr. </a:t>
            </a:r>
            <a:r>
              <a:rPr lang="fr-FR" b="1" dirty="0" err="1" smtClean="0">
                <a:solidFill>
                  <a:srgbClr val="000000"/>
                </a:solidFill>
              </a:rPr>
              <a:t>Dhia</a:t>
            </a:r>
            <a:r>
              <a:rPr lang="fr-FR" b="1" dirty="0" smtClean="0">
                <a:solidFill>
                  <a:srgbClr val="000000"/>
                </a:solidFill>
              </a:rPr>
              <a:t> MECHLAOUI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FLEG: </a:t>
            </a:r>
            <a:r>
              <a:rPr lang="fr-FR" b="1" dirty="0" err="1" smtClean="0">
                <a:solidFill>
                  <a:srgbClr val="0070C0"/>
                </a:solidFill>
              </a:rPr>
              <a:t>lesystème</a:t>
            </a:r>
            <a:r>
              <a:rPr lang="fr-FR" b="1" dirty="0" smtClean="0">
                <a:solidFill>
                  <a:srgbClr val="0070C0"/>
                </a:solidFill>
              </a:rPr>
              <a:t> de fermeture de la porte de la chambre froide est défaillant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5362" name="Picture 2" descr="https://scontent.ftun4-1.fna.fbcdn.net/v/t1.0-9/29249682_10214369708659226_5102916176988602368_n.jpg?oh=3c59045884050ee1d053dfa5d1760b03&amp;oe=5B33EC0D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211" y="1340768"/>
            <a:ext cx="7382197" cy="4248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422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fr-FR"/>
              <a:t>Audit Dépôt  UHD- </a:t>
            </a:r>
            <a:r>
              <a:rPr dirty="0" err="1" lang="fr-FR"/>
              <a:t>Charguia</a:t>
            </a:r>
            <a:endParaRPr dirty="0" lang="fr-FR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dirty="0" lang="fr-FR">
                <a:solidFill>
                  <a:srgbClr val="0070C0"/>
                </a:solidFill>
              </a:rPr>
              <a:t>FLEG: le </a:t>
            </a:r>
            <a:r>
              <a:rPr b="1" dirty="0" lang="fr-FR" smtClean="0">
                <a:solidFill>
                  <a:srgbClr val="0070C0"/>
                </a:solidFill>
              </a:rPr>
              <a:t>suivi des produits à la réception prend en considération un seul fournisseur SODEA FRESH 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ChangeAspect="1" noGrp="1"/>
          </p:cNvPicPr>
          <p:nvPr>
            <p:ph idx="1" sz="half"/>
          </p:nvPr>
        </p:nvPicPr>
        <p:blipFill rotWithShape="1">
          <a:blip r:embed="rId3"/>
          <a:srcRect b="64"/>
          <a:stretch/>
        </p:blipFill>
        <p:spPr>
          <a:xfrm>
            <a:off x="899592" y="1484784"/>
            <a:ext cx="7272808" cy="4104456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3347864" y="1400075"/>
            <a:ext cx="1080120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8260567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00881" y="5805264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PLS: certaines palettes en bois sont cassées avec des trous apparents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098" name="Picture 2" descr="https://scontent.ftun4-1.fna.fbcdn.net/v/t1.0-9/29249847_10214369552335318_793260870225362944_n.jpg?oh=da8cf76464cb1fb29a7ce5dc1f0cb631&amp;oe=5B013BBE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211" y="1484313"/>
            <a:ext cx="7310189" cy="3960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778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PLS: Présence d’un porte appât abimé et contenant un appât chimique à l’intérieur de la chambre froide.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9218" name="Picture 2" descr="https://scontent.ftun4-1.fna.fbcdn.net/v/t1.0-9/29244040_10214369560375519_6989974869542699008_n.jpg?oh=0eca62c1c3b162c7cbf70d2f6b854007&amp;oe=5B3E5D1C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211" y="1484313"/>
            <a:ext cx="7166173" cy="4032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811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PLS: les jointures de la chambre froide sont abimées.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146" name="Picture 2" descr="https://scontent.ftun4-1.fna.fbcdn.net/v/t1.0-9/29244018_10214369562775579_2506890260835729408_n.jpg?_nc_cat=0&amp;oh=dccc690591fc264b507d900a255a3118&amp;oe=5B4925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556791"/>
            <a:ext cx="7344816" cy="4032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171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PLS: présence des éclaboussures de produit laitier sur le revêtement mural de la CF.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8194" name="Picture 2" descr="https://scontent.ftun4-1.fna.fbcdn.net/v/t1.0-9/29314506_10214369547615200_8679506409835986944_n.jpg?oh=93e541639083536fd62c08c3c27b4c28&amp;oe=5B4CC7D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57180"/>
            <a:ext cx="7488832" cy="41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513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PLS: le suivi de nettoyage et désinfection des locaux n’est pas réalisé la veille de l’audit.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9458" name="Picture 2" descr="https://scontent.ftun4-1.fna.fbcdn.net/v/t1.0-9/29244282_10214369709979259_3739944628141424640_n.jpg?oh=727fa6fca27182c798fff1b035732cc6&amp;oe=5B2C3C32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604" y="1340768"/>
            <a:ext cx="7488832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404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PLS: la poubelle de la salle de pause est sale et manque de protection.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2290" name="Picture 2" descr="https://scontent.ftun4-1.fna.fbcdn.net/v/t1.0-9/29243984_10214369715859406_6179540602649051136_n.jpg?oh=4c59ac81ac478cb98ac0e7ac250c25e5&amp;oe=5B3DED0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172" y="1484315"/>
            <a:ext cx="7614251" cy="4104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609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Produits de la mer: les roues d’une benne à ordure sont démontés et les bennes ne sont pas protégées par les couvercles.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8434" name="Picture 2" descr="https://scontent.ftun4-1.fna.fbcdn.net/v/t1.0-9/29313617_10214369703739103_8363220761845956608_n.jpg?oh=75a2e80b244e477f73ec9e9aab71fe26&amp;oe=5B3BA3AF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306" y="1628800"/>
            <a:ext cx="7472102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440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Produits de la mer: Les canaux d’évacuation sont remplis de déchets et d’eau usée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7410" name="Picture 2" descr="https://scontent.ftun4-1.fna.fbcdn.net/v/t1.0-9/29244600_10214369714899382_6797335652057743360_n.jpg?oh=bd43e1d22e5325454f0c6a053c9e4324&amp;oe=5B4B4F7A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211" y="1484313"/>
            <a:ext cx="7526213" cy="3960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112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Quai de réception: présence de souillures sous le quai haut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862211" y="1484313"/>
            <a:ext cx="7310189" cy="3960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06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6021288"/>
            <a:ext cx="7632848" cy="664792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Produits de la mer: Le bac de </a:t>
            </a:r>
            <a:r>
              <a:rPr lang="fr-FR" b="1" smtClean="0">
                <a:solidFill>
                  <a:srgbClr val="0070C0"/>
                </a:solidFill>
              </a:rPr>
              <a:t>glace est souillé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6386" name="Picture 2" descr="https://scontent.ftun4-1.fna.fbcdn.net/v/t1.0-9/29257694_10214369706139163_2875020124048326656_n.jpg?oh=5b8e0f6762d3c8af27a70d8c50e033f7&amp;oe=5B3C404B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211" y="1484313"/>
            <a:ext cx="7526213" cy="439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72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730232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Sanitaires PLS: le faux plafond est détérioré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Picture 2" descr="https://scontent.ftun4-1.fna.fbcdn.net/v/t1.0-9/29243999_10214369544575124_3206536572178530304_n.jpg?oh=826739d8a0b05abcf84f5ae80d575bb2&amp;oe=5B330FAB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37410"/>
            <a:ext cx="3600400" cy="3888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s://scontent.ftun4-1.fna.fbcdn.net/v/t1.0-0/s261x260/29314440_10214369544415120_4794122343532199936_n.jpg?oh=3f84e052513cee50d33d90803d8349ef&amp;oe=5B367D4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272" y="1437410"/>
            <a:ext cx="4032448" cy="3920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082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Sas PLS: le revêtement du sol est crevassé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122" name="Picture 2" descr="https://scontent.ftun4-1.fna.fbcdn.net/v/t1.0-9/29249776_10214369561815555_3152369922110128128_n.jpg?oh=b814082fa987ed2eeecab636c13bf5be&amp;oe=5B37ECB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211" y="1484313"/>
            <a:ext cx="7094165" cy="4104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52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86498" y="5805264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Sas PLS: la réglette est partiellement démontée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786498" y="1412776"/>
            <a:ext cx="7457909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6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9" name="Rectangle à coins arrondis 8"/>
          <p:cNvSpPr/>
          <p:nvPr>
            <p:custDataLst>
              <p:tags r:id="rId1"/>
            </p:custDataLst>
          </p:nvPr>
        </p:nvSpPr>
        <p:spPr>
          <a:xfrm>
            <a:off x="786498" y="5805264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Les portes de secours manquent d’étanchéité au niveau du sas et CF FLEG.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1484314"/>
            <a:ext cx="7272808" cy="4032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26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FLEG: </a:t>
            </a:r>
            <a:r>
              <a:rPr lang="fr-FR" b="1" dirty="0" smtClean="0">
                <a:solidFill>
                  <a:srgbClr val="0070C0"/>
                </a:solidFill>
              </a:rPr>
              <a:t>le contour de la grande balance est crevassé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074" name="Picture 2" descr="https://scontent.ftun4-1.fna.fbcdn.net/v/t1.0-9/29244592_10214369563295592_3893205223224639488_n.jpg?oh=51a14671ad63bae922adafb52c5528f9&amp;oe=5B4ADA79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42" y="1412776"/>
            <a:ext cx="7122257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848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FLEG: </a:t>
            </a:r>
            <a:r>
              <a:rPr lang="fr-FR" b="1" dirty="0" smtClean="0">
                <a:solidFill>
                  <a:srgbClr val="0070C0"/>
                </a:solidFill>
              </a:rPr>
              <a:t>la température ambiante de la chambre froide est &gt; 13°C sachant qu’il y’a entreposage de produits PLS à ce niveau ayant une température à la surface &gt; 13°C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050" name="Picture 2" descr="https://scontent.ftun4-1.fna.fbcdn.net/v/t1.0-9/29216602_10214369549655251_5216306547713376256_n.jpg?oh=620afebfd5df816eb8bbae144340e592&amp;oe=5B03A910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211" y="1484314"/>
            <a:ext cx="3382565" cy="4104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 rot="16200000">
            <a:off x="4373680" y="1642558"/>
            <a:ext cx="3801368" cy="323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25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FLEG: La température indiquée sur l’étiquette du fournisseur ‘</a:t>
            </a:r>
            <a:r>
              <a:rPr lang="fr-FR" b="1" dirty="0" err="1" smtClean="0">
                <a:solidFill>
                  <a:srgbClr val="0070C0"/>
                </a:solidFill>
              </a:rPr>
              <a:t>Sunlucar</a:t>
            </a:r>
            <a:r>
              <a:rPr lang="fr-FR" b="1" dirty="0" smtClean="0">
                <a:solidFill>
                  <a:srgbClr val="0070C0"/>
                </a:solidFill>
              </a:rPr>
              <a:t>’ des framboises est de 4°C </a:t>
            </a:r>
            <a:r>
              <a:rPr lang="fr-FR" b="1" dirty="0" err="1" smtClean="0">
                <a:solidFill>
                  <a:srgbClr val="0070C0"/>
                </a:solidFill>
              </a:rPr>
              <a:t>hours</a:t>
            </a:r>
            <a:r>
              <a:rPr lang="fr-FR" b="1" dirty="0" smtClean="0">
                <a:solidFill>
                  <a:srgbClr val="0070C0"/>
                </a:solidFill>
              </a:rPr>
              <a:t> la température de la chambre froide est &gt; 13°C. 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899592" y="1309623"/>
            <a:ext cx="7310189" cy="4464497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3851920" y="3541871"/>
            <a:ext cx="432048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163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Formation du personnel ISO 22000 et PRP (1)</Template>
  <TotalTime>8461</TotalTime>
  <Words>382</Words>
  <Application>Microsoft Office PowerPoint</Application>
  <PresentationFormat>Affichage à l'écran (4:3)</PresentationFormat>
  <Paragraphs>44</Paragraphs>
  <Slides>20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165</cp:revision>
  <dcterms:created xsi:type="dcterms:W3CDTF">2014-03-07T09:21:22Z</dcterms:created>
  <dcterms:modified xsi:type="dcterms:W3CDTF">2018-03-17T09:42:23Z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749100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