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301" r:id="rId3"/>
    <p:sldId id="300" r:id="rId4"/>
    <p:sldId id="317" r:id="rId5"/>
    <p:sldId id="302" r:id="rId6"/>
    <p:sldId id="324" r:id="rId7"/>
    <p:sldId id="299" r:id="rId8"/>
    <p:sldId id="316" r:id="rId9"/>
    <p:sldId id="289" r:id="rId10"/>
    <p:sldId id="313" r:id="rId11"/>
    <p:sldId id="314" r:id="rId12"/>
    <p:sldId id="304" r:id="rId13"/>
    <p:sldId id="311" r:id="rId14"/>
    <p:sldId id="312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DA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88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11"/>
          <p:cNvSpPr txBox="1">
            <a:spLocks noChangeArrowheads="1"/>
          </p:cNvSpPr>
          <p:nvPr userDrawn="1"/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Sfax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1933" y="333415"/>
            <a:ext cx="5761037" cy="5429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1933" y="333415"/>
            <a:ext cx="5761037" cy="5429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2714612" y="293787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lvl="0"/>
            <a:r>
              <a:rPr lang="fr-FR" dirty="0" smtClean="0"/>
              <a:t>Audit Dépôt  UHD- Sfax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11"/>
          <p:cNvSpPr txBox="1">
            <a:spLocks noChangeArrowheads="1"/>
          </p:cNvSpPr>
          <p:nvPr userDrawn="1"/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Sfax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Audit Dépôt  UHD- </a:t>
            </a:r>
            <a:r>
              <a:rPr lang="fr-FR" dirty="0" err="1" smtClean="0"/>
              <a:t>Charguia</a:t>
            </a: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Audit Dépôt  UHD- </a:t>
            </a:r>
            <a:r>
              <a:rPr lang="fr-FR" dirty="0" err="1" smtClean="0"/>
              <a:t>Charguia</a:t>
            </a: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Audit Dépôt  UHD- </a:t>
            </a:r>
            <a:r>
              <a:rPr lang="fr-FR" dirty="0" err="1" smtClean="0"/>
              <a:t>Charguia</a:t>
            </a:r>
            <a:endParaRPr lang="fr-FR" dirty="0" smtClean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1" y="27309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2054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Audit Dépôt  UHD- Sfax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.xml"/><Relationship Id="rId4" Type="http://schemas.openxmlformats.org/officeDocument/2006/relationships/image" Target="../media/image1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3.xml"/><Relationship Id="rId4" Type="http://schemas.openxmlformats.org/officeDocument/2006/relationships/image" Target="../media/image20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5.xml"/><Relationship Id="rId4" Type="http://schemas.openxmlformats.org/officeDocument/2006/relationships/image" Target="../media/image23.jpeg"/></Relationships>
</file>

<file path=ppt/slides/_rels/slide2.xml.rels><?xml version="1.0" encoding="UTF-8" standalone="yes" ?><Relationships xmlns="http://schemas.openxmlformats.org/package/2006/relationships"><Relationship Id="rId3" Target="../media/image4.jpeg" Type="http://schemas.openxmlformats.org/officeDocument/2006/relationships/image"/><Relationship Id="rId2" Target="../slideLayouts/slideLayout4.xml" Type="http://schemas.openxmlformats.org/officeDocument/2006/relationships/slideLayout"/><Relationship Id="rId1" Target="../tags/tag2.xml" Type="http://schemas.openxmlformats.org/officeDocument/2006/relationships/tags"/><Relationship Id="rId4" Target="../media/image5.jpeg" Type="http://schemas.openxmlformats.org/officeDocument/2006/relationships/image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Relationship Id="rId4" Type="http://schemas.openxmlformats.org/officeDocument/2006/relationships/image" Target="../media/image14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smtClean="0">
                <a:solidFill>
                  <a:srgbClr val="FFC000"/>
                </a:solidFill>
              </a:rPr>
              <a:t>Entrepôt Sfax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0" y="5760184"/>
            <a:ext cx="2589170" cy="5078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28 SEPTEMBRE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25443" y="5760184"/>
            <a:ext cx="3494867" cy="55399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  <a:endParaRPr lang="fr-FR" sz="2000" b="1" dirty="0">
              <a:solidFill>
                <a:srgbClr val="000000"/>
              </a:solidFill>
            </a:endParaRPr>
          </a:p>
        </p:txBody>
      </p:sp>
      <p:pic>
        <p:nvPicPr>
          <p:cNvPr id="1026" name="Picture 2" descr="http://www.gaia.be/media/files/Varkens/carrefou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26020"/>
            <a:ext cx="968491" cy="968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6" name="Rectangle à coins arrondis 5"/>
          <p:cNvSpPr/>
          <p:nvPr>
            <p:custDataLst>
              <p:tags r:id="rId1"/>
            </p:custDataLst>
          </p:nvPr>
        </p:nvSpPr>
        <p:spPr>
          <a:xfrm>
            <a:off x="683568" y="5445224"/>
            <a:ext cx="7794152" cy="1174159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Produits de la mer: pelle sans manche</a:t>
            </a:r>
          </a:p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Utilisation </a:t>
            </a:r>
            <a:r>
              <a:rPr lang="fr-FR" b="1" dirty="0" smtClean="0">
                <a:solidFill>
                  <a:srgbClr val="0070C0"/>
                </a:solidFill>
              </a:rPr>
              <a:t>d’un seau de condiment pour manipulation de la glace</a:t>
            </a:r>
          </a:p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Une bouteille à usage personnel est dans la CF.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9218" name="Picture 2" descr="https://scontent.ftun2-1.fna.fbcdn.net/v/t34.0-12/22497597_10213123089374523_865167724_n.jpg?oh=e5654d6dc8be213274f4e38ee0b3c8b5&amp;oe=59E36B57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211" y="1484313"/>
            <a:ext cx="7382197" cy="3816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1865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6" name="Rectangle à coins arrondis 5"/>
          <p:cNvSpPr/>
          <p:nvPr>
            <p:custDataLst>
              <p:tags r:id="rId1"/>
            </p:custDataLst>
          </p:nvPr>
        </p:nvSpPr>
        <p:spPr>
          <a:xfrm>
            <a:off x="711097" y="5733257"/>
            <a:ext cx="7794152" cy="1029672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1600" b="1" dirty="0" smtClean="0">
                <a:solidFill>
                  <a:srgbClr val="0070C0"/>
                </a:solidFill>
              </a:rPr>
              <a:t>PLS: rideaux à lanière accrochés </a:t>
            </a:r>
          </a:p>
          <a:p>
            <a:pPr algn="ctr">
              <a:lnSpc>
                <a:spcPct val="150000"/>
              </a:lnSpc>
            </a:pPr>
            <a:r>
              <a:rPr lang="fr-FR" sz="1600" b="1" dirty="0" smtClean="0">
                <a:solidFill>
                  <a:srgbClr val="0070C0"/>
                </a:solidFill>
              </a:rPr>
              <a:t>Sol souillé et jointures du sol </a:t>
            </a:r>
            <a:r>
              <a:rPr lang="fr-FR" sz="1600" b="1" dirty="0" smtClean="0">
                <a:solidFill>
                  <a:srgbClr val="0070C0"/>
                </a:solidFill>
              </a:rPr>
              <a:t>décollées</a:t>
            </a:r>
            <a:endParaRPr lang="fr-FR" sz="1600" b="1" dirty="0" smtClean="0">
              <a:solidFill>
                <a:srgbClr val="0070C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fr-FR" sz="1600" b="1" dirty="0" smtClean="0">
                <a:solidFill>
                  <a:srgbClr val="0070C0"/>
                </a:solidFill>
              </a:rPr>
              <a:t>Cache de l’évaporateur maintenu par du ruban adhésif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12292" name="Picture 4" descr="https://scontent.ftun2-1.fna.fbcdn.net/v/t34.0-12/22472658_10213123309860035_1680255919_n.jpg?oh=419db1922c316e90975a28afbcbc17fe&amp;oe=59E42EFB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097" y="1395027"/>
            <a:ext cx="3493765" cy="4194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4" name="Picture 6" descr="https://scontent.ftun2-1.fna.fbcdn.net/v/t34.0-12/22523934_10213123301899836_1513520085_n.jpg?oh=523b5a650f0a33264dca0ffc2aa852f8&amp;oe=59E36ED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1364516"/>
            <a:ext cx="4032448" cy="4194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1750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5921334"/>
            <a:ext cx="7794152" cy="820033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1600" b="1" dirty="0" smtClean="0">
                <a:solidFill>
                  <a:srgbClr val="0070C0"/>
                </a:solidFill>
              </a:rPr>
              <a:t>Produits de la mer: Manque de glaçage sur les poissons </a:t>
            </a:r>
            <a:r>
              <a:rPr lang="fr-FR" sz="1600" b="1" dirty="0" smtClean="0">
                <a:solidFill>
                  <a:srgbClr val="0070C0"/>
                </a:solidFill>
              </a:rPr>
              <a:t>stockés</a:t>
            </a:r>
            <a:r>
              <a:rPr lang="fr-FR" sz="1600" b="1" dirty="0" smtClean="0">
                <a:solidFill>
                  <a:srgbClr val="0070C0"/>
                </a:solidFill>
              </a:rPr>
              <a:t>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1266" name="Picture 2" descr="https://scontent.ftun2-1.fna.fbcdn.net/v/t34.0-12/22547654_10213123288059490_1398878113_n.jpg?oh=0273ee7658005cbfe51a84c54e616dcb&amp;oe=59E36AB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412776"/>
            <a:ext cx="3884612" cy="4320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8" name="Picture 4" descr="https://scontent.ftun2-1.fna.fbcdn.net/v/t34.0-12/22500767_10213123327820484_680949733_n.jpg?oh=721e3d9c4a48fdd80e98efd8a22c72fa&amp;oe=59E35042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7758" y="1412777"/>
            <a:ext cx="3884613" cy="4320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9134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6" name="Rectangle à coins arrondis 5"/>
          <p:cNvSpPr/>
          <p:nvPr>
            <p:custDataLst>
              <p:tags r:id="rId1"/>
            </p:custDataLst>
          </p:nvPr>
        </p:nvSpPr>
        <p:spPr>
          <a:xfrm>
            <a:off x="683568" y="5921334"/>
            <a:ext cx="7794152" cy="820034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Produits de la mer: Port de vêtement de ville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4338" name="Picture 2" descr="https://scontent.ftun2-1.fna.fbcdn.net/v/t34.0-12/22547603_10213123320220294_1915895701_n.jpg?oh=a39f94705ceea9123692545dc5b6b0ed&amp;oe=59E367BF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556792"/>
            <a:ext cx="7328086" cy="3673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52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6" name="Rectangle à coins arrondis 5"/>
          <p:cNvSpPr/>
          <p:nvPr>
            <p:custDataLst>
              <p:tags r:id="rId1"/>
            </p:custDataLst>
          </p:nvPr>
        </p:nvSpPr>
        <p:spPr>
          <a:xfrm>
            <a:off x="683568" y="5921334"/>
            <a:ext cx="7794152" cy="748025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Produits de la mer: Sol crevassé</a:t>
            </a:r>
          </a:p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Gaine </a:t>
            </a:r>
            <a:r>
              <a:rPr lang="fr-FR" b="1" dirty="0" smtClean="0">
                <a:solidFill>
                  <a:srgbClr val="0070C0"/>
                </a:solidFill>
              </a:rPr>
              <a:t>souillée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5362" name="Picture 2" descr="https://scontent.ftun2-1.fna.fbcdn.net/v/t34.0-12/22472444_10213123400542302_307969813_n.jpg?oh=e6a21a4dcd3804a3bf90da4d547ecf54&amp;oe=59E46808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324" y="1340768"/>
            <a:ext cx="3884612" cy="4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4" name="Picture 4" descr="https://scontent.ftun2-1.fna.fbcdn.net/v/t34.0-12/22538316_10213123401902336_1704077614_n.jpg?oh=ed6be198f8bf3abbf6a39b4efbc9b276&amp;oe=59E470B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788024" y="1373298"/>
            <a:ext cx="3689696" cy="4071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0413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5921334"/>
            <a:ext cx="7794152" cy="820034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FLEG: présence de piqûres de moisissures sur les murs de la chambre froide et affiches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683568" y="1340769"/>
            <a:ext cx="3744416" cy="4392488"/>
          </a:xfrm>
          <a:prstGeom prst="rect">
            <a:avLst/>
          </a:prstGeom>
        </p:spPr>
      </p:pic>
      <p:pic>
        <p:nvPicPr>
          <p:cNvPr id="1026" name="Picture 2" descr="https://scontent.ftun2-1.fna.fbcdn.net/v/t34.0-12/22471427_10213117215627683_1355680374_n.jpg?oh=46f58e4928762413156860420402a295&amp;oe=59E2E9D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340768"/>
            <a:ext cx="3973756" cy="439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5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8" name="Rectangle à coins arrondis 7"/>
          <p:cNvSpPr/>
          <p:nvPr>
            <p:custDataLst>
              <p:tags r:id="rId1"/>
            </p:custDataLst>
          </p:nvPr>
        </p:nvSpPr>
        <p:spPr>
          <a:xfrm>
            <a:off x="683568" y="5921334"/>
            <a:ext cx="7794152" cy="820033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1600" b="1" dirty="0" smtClean="0">
                <a:solidFill>
                  <a:srgbClr val="0070C0"/>
                </a:solidFill>
              </a:rPr>
              <a:t>FLEG: les caisses sont sales et usées.</a:t>
            </a:r>
          </a:p>
          <a:p>
            <a:pPr algn="ctr">
              <a:lnSpc>
                <a:spcPct val="150000"/>
              </a:lnSpc>
            </a:pPr>
            <a:r>
              <a:rPr lang="fr-FR" sz="1600" b="1" dirty="0" smtClean="0">
                <a:solidFill>
                  <a:srgbClr val="0070C0"/>
                </a:solidFill>
              </a:rPr>
              <a:t>Présence d’un pneu et restes d’emballage dans un camion de fournisseur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050" name="Picture 2" descr="https://scontent.ftun2-1.fna.fbcdn.net/v/t34.0-12/22500666_10213117212187597_1371042866_n.jpg?oh=9a3b7c13c83c10309fc9c0e00f22c7fb&amp;oe=59E2E8AF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84313"/>
            <a:ext cx="3884612" cy="4104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scontent.ftun2-1.fna.fbcdn.net/v/t34.0-12/22447529_10213117212347601_486472148_n.jpg?oh=648515a4394fa66602e7c42bde864fb6&amp;oe=59E2C8F7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411247"/>
            <a:ext cx="3761704" cy="4177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8223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6" name="Rectangle à coins arrondis 5"/>
          <p:cNvSpPr/>
          <p:nvPr>
            <p:custDataLst>
              <p:tags r:id="rId1"/>
            </p:custDataLst>
          </p:nvPr>
        </p:nvSpPr>
        <p:spPr>
          <a:xfrm>
            <a:off x="683568" y="5661248"/>
            <a:ext cx="7794152" cy="108012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1600" b="1" dirty="0" smtClean="0">
                <a:solidFill>
                  <a:srgbClr val="0070C0"/>
                </a:solidFill>
              </a:rPr>
              <a:t>FLEG: entreposage d’une caisse de dattes à même le sol.</a:t>
            </a:r>
          </a:p>
          <a:p>
            <a:pPr algn="ctr">
              <a:lnSpc>
                <a:spcPct val="150000"/>
              </a:lnSpc>
            </a:pPr>
            <a:r>
              <a:rPr lang="fr-FR" sz="1600" b="1" dirty="0" smtClean="0">
                <a:solidFill>
                  <a:srgbClr val="0070C0"/>
                </a:solidFill>
              </a:rPr>
              <a:t>Etat de propreté du sol insatisfaisant. </a:t>
            </a:r>
          </a:p>
          <a:p>
            <a:pPr algn="ctr">
              <a:lnSpc>
                <a:spcPct val="150000"/>
              </a:lnSpc>
            </a:pPr>
            <a:r>
              <a:rPr lang="fr-FR" sz="1600" b="1" dirty="0" smtClean="0">
                <a:solidFill>
                  <a:srgbClr val="0070C0"/>
                </a:solidFill>
              </a:rPr>
              <a:t>Présence de crevasses </a:t>
            </a:r>
            <a:r>
              <a:rPr lang="fr-FR" sz="1600" b="1" dirty="0">
                <a:solidFill>
                  <a:srgbClr val="0070C0"/>
                </a:solidFill>
              </a:rPr>
              <a:t> </a:t>
            </a:r>
            <a:r>
              <a:rPr lang="fr-FR" sz="1600" b="1" dirty="0" smtClean="0">
                <a:solidFill>
                  <a:srgbClr val="0070C0"/>
                </a:solidFill>
              </a:rPr>
              <a:t>dans le sol </a:t>
            </a:r>
            <a:r>
              <a:rPr lang="fr-FR" sz="1600" b="1" dirty="0" smtClean="0">
                <a:solidFill>
                  <a:srgbClr val="0070C0"/>
                </a:solidFill>
              </a:rPr>
              <a:t>de </a:t>
            </a:r>
            <a:r>
              <a:rPr lang="fr-FR" sz="1600" b="1" dirty="0" smtClean="0">
                <a:solidFill>
                  <a:srgbClr val="0070C0"/>
                </a:solidFill>
              </a:rPr>
              <a:t>la CF </a:t>
            </a:r>
            <a:r>
              <a:rPr lang="fr-FR" sz="1600" b="1" dirty="0" smtClean="0">
                <a:solidFill>
                  <a:srgbClr val="0070C0"/>
                </a:solidFill>
              </a:rPr>
              <a:t>FLEG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074" name="Picture 2" descr="https://scontent.ftun2-1.fna.fbcdn.net/v/t34.0-12/22472664_10213117215507680_1063291957_n.jpg?oh=9aa2eeb4e12901765bdcc8ca13dd53ed&amp;oe=59E2AF79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340768"/>
            <a:ext cx="3685145" cy="4176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s://scontent.ftun2-1.fna.fbcdn.net/v/t34.0-12/22523960_10213117215787687_64466986_n.jpg?oh=0a19a2245ca280d82e154e2a85a37d46&amp;oe=59E2DC17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0644" y="1340768"/>
            <a:ext cx="3829520" cy="4176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3219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5921334"/>
            <a:ext cx="7794152" cy="748025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1600" b="1" dirty="0" smtClean="0">
                <a:solidFill>
                  <a:srgbClr val="0070C0"/>
                </a:solidFill>
              </a:rPr>
              <a:t>FLEG: condensation d’eau sur l’emballage interne des champignons.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4098" name="Picture 2" descr="https://scontent.ftun2-1.fna.fbcdn.net/v/t34.0-12/22500919_10213117212627608_1214901976_n.jpg?oh=2fcf860c43e40079cf5dad98def601b6&amp;oe=59E3051C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211" y="1484313"/>
            <a:ext cx="7238181" cy="4176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0048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6" name="Rectangle à coins arrondis 5"/>
          <p:cNvSpPr/>
          <p:nvPr>
            <p:custDataLst>
              <p:tags r:id="rId1"/>
            </p:custDataLst>
          </p:nvPr>
        </p:nvSpPr>
        <p:spPr>
          <a:xfrm>
            <a:off x="683568" y="5921334"/>
            <a:ext cx="7794152" cy="748025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FLEG: Port de vêtement de ville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6146" name="Picture 2" descr="https://scontent.ftun2-1.fna.fbcdn.net/v/t34.0-12/22500743_10213123087654480_1118735721_n.jpg?oh=cdbefc72339cdef36fb41aeaf1fee39c&amp;oe=59E43314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211" y="1484313"/>
            <a:ext cx="7310189" cy="4104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8836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5921334"/>
            <a:ext cx="7794152" cy="820033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FLEG: la feuille d’agréage fruits et légumes n’était pas encore prise en considération dans les opérations de suivi à la réception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7170" name="Picture 2" descr="https://scontent.ftun2-1.fna.fbcdn.net/v/t34.0-12/22551521_10213123084334397_546424869_n.jpg?oh=1fc90a05207a0112805db6e843421d8a&amp;oe=59E4592E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84784"/>
            <a:ext cx="7633220" cy="4032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6238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6" name="Rectangle à coins arrondis 5"/>
          <p:cNvSpPr/>
          <p:nvPr>
            <p:custDataLst>
              <p:tags r:id="rId1"/>
            </p:custDataLst>
          </p:nvPr>
        </p:nvSpPr>
        <p:spPr>
          <a:xfrm>
            <a:off x="683568" y="5921334"/>
            <a:ext cx="7794152" cy="748025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1600" b="1" dirty="0" smtClean="0">
                <a:solidFill>
                  <a:srgbClr val="0070C0"/>
                </a:solidFill>
              </a:rPr>
              <a:t>Les rideaux de la CF FEG sont </a:t>
            </a:r>
            <a:r>
              <a:rPr lang="fr-FR" sz="1600" b="1" dirty="0" smtClean="0">
                <a:solidFill>
                  <a:srgbClr val="0070C0"/>
                </a:solidFill>
              </a:rPr>
              <a:t>accrochés.  </a:t>
            </a:r>
          </a:p>
          <a:p>
            <a:pPr algn="ctr">
              <a:lnSpc>
                <a:spcPct val="150000"/>
              </a:lnSpc>
            </a:pPr>
            <a:r>
              <a:rPr lang="fr-FR" sz="1600" b="1" dirty="0" smtClean="0">
                <a:solidFill>
                  <a:srgbClr val="0070C0"/>
                </a:solidFill>
              </a:rPr>
              <a:t>La </a:t>
            </a:r>
            <a:r>
              <a:rPr lang="fr-FR" sz="1600" b="1" dirty="0" smtClean="0">
                <a:solidFill>
                  <a:srgbClr val="0070C0"/>
                </a:solidFill>
              </a:rPr>
              <a:t>poignée de la porte CF PLS </a:t>
            </a:r>
            <a:r>
              <a:rPr lang="fr-FR" sz="1600" b="1" dirty="0" smtClean="0">
                <a:solidFill>
                  <a:srgbClr val="0070C0"/>
                </a:solidFill>
              </a:rPr>
              <a:t>est abimée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1484315"/>
            <a:ext cx="3884612" cy="4248941"/>
          </a:xfrm>
        </p:spPr>
      </p:pic>
      <p:pic>
        <p:nvPicPr>
          <p:cNvPr id="11" name="Espace réservé du contenu 10"/>
          <p:cNvPicPr>
            <a:picLocks noGrp="1" noChangeAspect="1"/>
          </p:cNvPicPr>
          <p:nvPr>
            <p:ph sz="half" idx="2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9224" y="1484313"/>
            <a:ext cx="3382565" cy="4248943"/>
          </a:xfrm>
        </p:spPr>
      </p:pic>
    </p:spTree>
    <p:extLst>
      <p:ext uri="{BB962C8B-B14F-4D97-AF65-F5344CB8AC3E}">
        <p14:creationId xmlns:p14="http://schemas.microsoft.com/office/powerpoint/2010/main" val="1754050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>
            <p:custDataLst>
              <p:tags r:id="rId1"/>
            </p:custDataLst>
          </p:nvPr>
        </p:nvSpPr>
        <p:spPr>
          <a:xfrm>
            <a:off x="683568" y="5921334"/>
            <a:ext cx="7794152" cy="748025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FLEG: la grande balance est en panne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7" name="Rectangle 1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lang="fr-FR" sz="2600" b="1" kern="0" dirty="0" smtClean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Sfax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194" name="Picture 2" descr="https://scontent.ftun2-1.fna.fbcdn.net/v/t34.0-12/22471509_10213123089614529_1862433765_n.jpg?oh=e3724a5d4f8744539c1892df112df6c1&amp;oe=59E4465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484784"/>
            <a:ext cx="6858000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9561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Formation du personnel ISO 22000 et PRP (1)</Template>
  <TotalTime>23836</TotalTime>
  <Words>274</Words>
  <Application>Microsoft Office PowerPoint</Application>
  <PresentationFormat>Affichage à l'écran (4:3)</PresentationFormat>
  <Paragraphs>39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9" baseType="lpstr">
      <vt:lpstr>Arial</vt:lpstr>
      <vt:lpstr>Century Gothic</vt:lpstr>
      <vt:lpstr>Tempus Sans ITC</vt:lpstr>
      <vt:lpstr>Wingdings</vt:lpstr>
      <vt:lpstr>Thème1</vt:lpstr>
      <vt:lpstr>Présentation PowerPoint</vt:lpstr>
      <vt:lpstr>Audit Dépôt  UHD- Sfax</vt:lpstr>
      <vt:lpstr>Audit Dépôt  UHD- Sfax</vt:lpstr>
      <vt:lpstr>Audit Dépôt  UHD- Sfax</vt:lpstr>
      <vt:lpstr>Audit Dépôt  UHD- Sfax</vt:lpstr>
      <vt:lpstr>Audit Dépôt  UHD- Sfax</vt:lpstr>
      <vt:lpstr>Audit Dépôt  UHD- Sfax</vt:lpstr>
      <vt:lpstr>Audit Dépôt  UHD- Sfax</vt:lpstr>
      <vt:lpstr>Présentation PowerPoint</vt:lpstr>
      <vt:lpstr>Audit Dépôt  UHD- Sfax</vt:lpstr>
      <vt:lpstr>Audit Dépôt  UHD- Sfax</vt:lpstr>
      <vt:lpstr>Audit Dépôt  UHD- Sfax</vt:lpstr>
      <vt:lpstr>Audit Dépôt  UHD- Sfax</vt:lpstr>
      <vt:lpstr>Audit Dépôt  UHD- Sfax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182</cp:revision>
  <dcterms:created xsi:type="dcterms:W3CDTF">2014-03-07T09:21:22Z</dcterms:created>
  <dcterms:modified xsi:type="dcterms:W3CDTF">2017-10-19T11:53:28Z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651391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