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99" r:id="rId3"/>
    <p:sldId id="300" r:id="rId4"/>
    <p:sldId id="301" r:id="rId5"/>
    <p:sldId id="303" r:id="rId6"/>
    <p:sldId id="302" r:id="rId7"/>
    <p:sldId id="274" r:id="rId8"/>
    <p:sldId id="304" r:id="rId9"/>
    <p:sldId id="305" r:id="rId10"/>
    <p:sldId id="306" r:id="rId11"/>
    <p:sldId id="276" r:id="rId12"/>
    <p:sldId id="279" r:id="rId13"/>
    <p:sldId id="307" r:id="rId14"/>
    <p:sldId id="308" r:id="rId15"/>
    <p:sldId id="309" r:id="rId16"/>
    <p:sldId id="310" r:id="rId17"/>
    <p:sldId id="311" r:id="rId18"/>
    <p:sldId id="312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DA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88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11"/>
          <p:cNvSpPr txBox="1">
            <a:spLocks noChangeArrowheads="1"/>
          </p:cNvSpPr>
          <p:nvPr userDrawn="1"/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Charguia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933" y="333415"/>
            <a:ext cx="5761037" cy="5429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933" y="333415"/>
            <a:ext cx="5761037" cy="5429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93787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Audit Dépôt  UHD- </a:t>
            </a:r>
            <a:r>
              <a:rPr lang="fr-FR" dirty="0" err="1" smtClean="0"/>
              <a:t>Charguia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11"/>
          <p:cNvSpPr txBox="1">
            <a:spLocks noChangeArrowheads="1"/>
          </p:cNvSpPr>
          <p:nvPr userDrawn="1"/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Charguia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Audit Dépôt  UHD- </a:t>
            </a:r>
            <a:r>
              <a:rPr lang="fr-FR" dirty="0" err="1" smtClean="0"/>
              <a:t>Charguia</a:t>
            </a:r>
            <a:endParaRPr lang="fr-FR" dirty="0" smtClean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Audit Dépôt  UHD- </a:t>
            </a:r>
            <a:r>
              <a:rPr lang="fr-FR" dirty="0" err="1" smtClean="0"/>
              <a:t>Charguia</a:t>
            </a:r>
            <a:endParaRPr lang="fr-FR" dirty="0" smtClean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Audit Dépôt  UHD- </a:t>
            </a:r>
            <a:r>
              <a:rPr lang="fr-FR" dirty="0" err="1" smtClean="0"/>
              <a:t>Charguia</a:t>
            </a:r>
            <a:endParaRPr lang="fr-FR" dirty="0" smtClean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1" y="27309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2054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Audit Dépôt  UHD- </a:t>
            </a:r>
            <a:r>
              <a:rPr lang="fr-FR" dirty="0" err="1" smtClean="0"/>
              <a:t>Charguia</a:t>
            </a:r>
            <a:endParaRPr lang="fr-FR" dirty="0" smtClean="0"/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4" Type="http://schemas.openxmlformats.org/officeDocument/2006/relationships/image" Target="../media/image2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Relationship Id="rId5" Type="http://schemas.openxmlformats.org/officeDocument/2006/relationships/image" Target="../media/image27.jpeg"/><Relationship Id="rId4" Type="http://schemas.openxmlformats.org/officeDocument/2006/relationships/image" Target="../media/image26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Relationship Id="rId4" Type="http://schemas.openxmlformats.org/officeDocument/2006/relationships/image" Target="../media/image29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Relationship Id="rId4" Type="http://schemas.openxmlformats.org/officeDocument/2006/relationships/image" Target="../media/image31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Relationship Id="rId4" Type="http://schemas.openxmlformats.org/officeDocument/2006/relationships/image" Target="../media/image3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4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Entrepôt </a:t>
            </a:r>
            <a:r>
              <a:rPr lang="fr-FR" sz="3600" b="1" dirty="0" err="1" smtClean="0">
                <a:solidFill>
                  <a:srgbClr val="FFC000"/>
                </a:solidFill>
              </a:rPr>
              <a:t>Charguia</a:t>
            </a:r>
            <a:r>
              <a:rPr lang="fr-FR" sz="3600" b="1" dirty="0" smtClean="0">
                <a:solidFill>
                  <a:srgbClr val="FFC000"/>
                </a:solidFill>
              </a:rPr>
              <a:t>-Tunis</a:t>
            </a:r>
          </a:p>
        </p:txBody>
      </p:sp>
      <p:sp>
        <p:nvSpPr>
          <p:cNvPr id="5" name="Rectangle 4"/>
          <p:cNvSpPr/>
          <p:nvPr/>
        </p:nvSpPr>
        <p:spPr>
          <a:xfrm>
            <a:off x="1160335" y="6165303"/>
            <a:ext cx="1747594" cy="45429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26/05/</a:t>
            </a:r>
            <a:r>
              <a:rPr lang="fr-FR" b="1" dirty="0" smtClean="0">
                <a:solidFill>
                  <a:srgbClr val="000000"/>
                </a:solidFill>
              </a:rPr>
              <a:t>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12160" y="6165302"/>
            <a:ext cx="1762021" cy="5078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Dr </a:t>
            </a:r>
            <a:r>
              <a:rPr lang="fr-FR" b="1" dirty="0" err="1" smtClean="0">
                <a:solidFill>
                  <a:srgbClr val="000000"/>
                </a:solidFill>
              </a:rPr>
              <a:t>Mejed</a:t>
            </a:r>
            <a:r>
              <a:rPr lang="fr-FR" b="1" dirty="0" smtClean="0">
                <a:solidFill>
                  <a:srgbClr val="000000"/>
                </a:solidFill>
              </a:rPr>
              <a:t> </a:t>
            </a:r>
            <a:r>
              <a:rPr lang="fr-FR" b="1" dirty="0" err="1" smtClean="0">
                <a:solidFill>
                  <a:srgbClr val="000000"/>
                </a:solidFill>
              </a:rPr>
              <a:t>Heni</a:t>
            </a:r>
            <a:endParaRPr lang="fr-FR" sz="2000" b="1" dirty="0">
              <a:solidFill>
                <a:srgbClr val="000000"/>
              </a:solidFill>
            </a:endParaRPr>
          </a:p>
        </p:txBody>
      </p:sp>
      <p:pic>
        <p:nvPicPr>
          <p:cNvPr id="1026" name="Picture 2" descr="http://www.gaia.be/media/files/Varkens/carrefou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26020"/>
            <a:ext cx="968491" cy="968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5803720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b="1" dirty="0" lang="fr-FR" smtClean="0">
                <a:solidFill>
                  <a:srgbClr val="0070C0"/>
                </a:solidFill>
              </a:rPr>
              <a:t>Les conditions de gerbage étaient insatisfaisantes: kiwi pourris, pot de salade dans une caisse sale, et condensation en dessous de l’étirable des barquettes</a:t>
            </a:r>
            <a:endParaRPr b="1" dirty="0" lang="fr-FR" smtClean="0">
              <a:solidFill>
                <a:srgbClr val="0070C0"/>
              </a:solidFill>
            </a:endParaRPr>
          </a:p>
        </p:txBody>
      </p:sp>
      <p:sp>
        <p:nvSpPr>
          <p:cNvPr id="8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algn="ctr" w="9525">
            <a:noFill/>
            <a:miter lim="800000"/>
            <a:headEnd/>
            <a:tailEnd/>
          </a:ln>
        </p:spPr>
        <p:txBody>
          <a:bodyPr anchor="ctr" anchorCtr="0" bIns="42387" compatLnSpc="1" lIns="84774" numCol="1" rIns="84774" tIns="42387" vert="horz" wrap="square">
            <a:prstTxWarp prst="textNoShape">
              <a:avLst/>
            </a:prstTxWarp>
          </a:bodyPr>
          <a:lstStyle/>
          <a:p>
            <a:pPr algn="ctr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b="1" baseline="0" cap="none" dirty="0" i="0" kern="0" kumimoji="0" lang="fr-FR" noProof="0" normalizeH="0" smtClean="0" spc="0" strike="noStrike" sz="2600" u="none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b="1" dirty="0" kern="0" lang="fr-FR" noProof="0" smtClean="0" sz="260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Tunis</a:t>
            </a:r>
            <a:endParaRPr b="1" baseline="0" cap="none" dirty="0" i="0" kern="0" kumimoji="0" lang="fr-FR" noProof="0" normalizeH="0" smtClean="0" spc="0" strike="noStrike" sz="2600" u="none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 rotWithShape="1"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 rot="16200000">
            <a:off x="2569468" y="1907251"/>
            <a:ext cx="4005064" cy="2880320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cstate="print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1344879"/>
            <a:ext cx="3003798" cy="4005064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cstate="print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8501" y="1344879"/>
            <a:ext cx="3003798" cy="400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312309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683568" y="5877272"/>
            <a:ext cx="7776864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Condensation de vapeur en dessus du film étirable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5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noProof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Tunis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6554" y="1340768"/>
            <a:ext cx="3219822" cy="4293096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0170" y="1340768"/>
            <a:ext cx="3219822" cy="429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07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683568" y="5877272"/>
            <a:ext cx="7776864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Les palettes n’étaient pas propres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7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noProof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Tunis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1340768"/>
            <a:ext cx="3291830" cy="4389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48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1700808"/>
            <a:ext cx="4644008" cy="3483006"/>
          </a:xfrm>
          <a:prstGeom prst="rect">
            <a:avLst/>
          </a:prstGeom>
        </p:spPr>
      </p:pic>
      <p:sp>
        <p:nvSpPr>
          <p:cNvPr id="5" name="Rectangle à coins arrondis 4"/>
          <p:cNvSpPr/>
          <p:nvPr>
            <p:custDataLst>
              <p:tags r:id="rId1"/>
            </p:custDataLst>
          </p:nvPr>
        </p:nvSpPr>
        <p:spPr>
          <a:xfrm>
            <a:off x="683568" y="5877272"/>
            <a:ext cx="7776864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Les produits de retrait n’étaient pas stockés dans la zone qui leur était réservée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855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1628800"/>
            <a:ext cx="5292080" cy="3969060"/>
          </a:xfrm>
          <a:prstGeom prst="rect">
            <a:avLst/>
          </a:prstGeom>
        </p:spPr>
      </p:pic>
      <p:sp>
        <p:nvSpPr>
          <p:cNvPr id="5" name="Rectangle à coins arrondis 4"/>
          <p:cNvSpPr/>
          <p:nvPr>
            <p:custDataLst>
              <p:tags r:id="rId1"/>
            </p:custDataLst>
          </p:nvPr>
        </p:nvSpPr>
        <p:spPr>
          <a:xfrm>
            <a:off x="683568" y="5877272"/>
            <a:ext cx="7776864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L’hélice n’était pas protégée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0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1570484"/>
            <a:ext cx="2808312" cy="406338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 rotWithShape="1"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" r="66"/>
          <a:stretch/>
        </p:blipFill>
        <p:spPr>
          <a:xfrm>
            <a:off x="179512" y="1570484"/>
            <a:ext cx="2736304" cy="406338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cstate="print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1570484"/>
            <a:ext cx="2880320" cy="4063380"/>
          </a:xfrm>
          <a:prstGeom prst="rect">
            <a:avLst/>
          </a:prstGeom>
        </p:spPr>
      </p:pic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877272"/>
            <a:ext cx="7776864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b="1" dirty="0" lang="fr-FR" smtClean="0">
                <a:solidFill>
                  <a:srgbClr val="0070C0"/>
                </a:solidFill>
              </a:rPr>
              <a:t>Devant le quai des produits des la mer: les palettes, les caisses et le sol n’étaient pas propres</a:t>
            </a:r>
            <a:endParaRPr b="1" dirty="0" lang="fr-FR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2715769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1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772816"/>
            <a:ext cx="4320480" cy="378904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 rotWithShape="1"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" r="47"/>
          <a:stretch/>
        </p:blipFill>
        <p:spPr>
          <a:xfrm>
            <a:off x="179512" y="1772816"/>
            <a:ext cx="4176464" cy="3789040"/>
          </a:xfrm>
          <a:prstGeom prst="rect">
            <a:avLst/>
          </a:prstGeom>
        </p:spPr>
      </p:pic>
      <p:sp>
        <p:nvSpPr>
          <p:cNvPr id="9" name="Rectangle à coins arrondis 8"/>
          <p:cNvSpPr/>
          <p:nvPr>
            <p:custDataLst>
              <p:tags r:id="rId1"/>
            </p:custDataLst>
          </p:nvPr>
        </p:nvSpPr>
        <p:spPr>
          <a:xfrm>
            <a:off x="683568" y="5877272"/>
            <a:ext cx="7776864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b="1" dirty="0" lang="fr-FR" smtClean="0">
                <a:solidFill>
                  <a:srgbClr val="0070C0"/>
                </a:solidFill>
              </a:rPr>
              <a:t>Accumulation de restes et de déchets dans la cantine</a:t>
            </a:r>
            <a:endParaRPr b="1" dirty="0" lang="fr-FR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4297625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484784"/>
            <a:ext cx="3203848" cy="359101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484784"/>
            <a:ext cx="5148064" cy="3591018"/>
          </a:xfrm>
          <a:prstGeom prst="rect">
            <a:avLst/>
          </a:prstGeom>
        </p:spPr>
      </p:pic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683568" y="5877272"/>
            <a:ext cx="7776864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Le faux plafond dans les WC est instable. Absence de distributeur de papier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9316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1484784"/>
            <a:ext cx="3111810" cy="414908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916832"/>
            <a:ext cx="4379979" cy="3284984"/>
          </a:xfrm>
          <a:prstGeom prst="rect">
            <a:avLst/>
          </a:prstGeom>
        </p:spPr>
      </p:pic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683568" y="5877272"/>
            <a:ext cx="7776864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La jointure sol et mur n’était pas régulière dans la chambre des fruits et légumes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75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820033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1600" b="1" dirty="0" smtClean="0">
                <a:solidFill>
                  <a:srgbClr val="0070C0"/>
                </a:solidFill>
              </a:rPr>
              <a:t>Le réservoir de l’engin est bouché à l’aide d’une ancienne bouteille de boisson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6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noProof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Tunis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384840"/>
            <a:ext cx="3003798" cy="4005064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692" y="1384840"/>
            <a:ext cx="3381840" cy="400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660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820033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50000"/>
              </a:lnSpc>
            </a:pPr>
            <a:r>
              <a:rPr b="1" dirty="0" lang="fr-FR" smtClean="0">
                <a:solidFill>
                  <a:srgbClr val="0070C0"/>
                </a:solidFill>
              </a:rPr>
              <a:t>La portière de l’engin est défoncée. Le sol est crevassé.</a:t>
            </a:r>
            <a:endParaRPr b="1" dirty="0" lang="fr-FR">
              <a:solidFill>
                <a:srgbClr val="0070C0"/>
              </a:solidFill>
            </a:endParaRPr>
          </a:p>
        </p:txBody>
      </p:sp>
      <p:sp>
        <p:nvSpPr>
          <p:cNvPr id="8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algn="ctr" w="9525">
            <a:noFill/>
            <a:miter lim="800000"/>
            <a:headEnd/>
            <a:tailEnd/>
          </a:ln>
        </p:spPr>
        <p:txBody>
          <a:bodyPr anchor="ctr" anchorCtr="0" bIns="42387" compatLnSpc="1" lIns="84774" numCol="1" rIns="84774" tIns="42387" vert="horz" wrap="square">
            <a:prstTxWarp prst="textNoShape">
              <a:avLst/>
            </a:prstTxWarp>
          </a:bodyPr>
          <a:lstStyle/>
          <a:p>
            <a:pPr algn="ctr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b="1" baseline="0" cap="none" dirty="0" i="0" kern="0" kumimoji="0" lang="fr-FR" noProof="0" normalizeH="0" smtClean="0" spc="0" strike="noStrike" sz="2600" u="none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b="1" dirty="0" kern="0" lang="fr-FR" noProof="0" smtClean="0" sz="260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Tunis</a:t>
            </a:r>
            <a:endParaRPr b="1" baseline="0" cap="none" dirty="0" i="0" kern="0" kumimoji="0" lang="fr-FR" noProof="0" normalizeH="0" smtClean="0" spc="0" strike="noStrike" sz="2600" u="none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"/>
          <a:stretch/>
        </p:blipFill>
        <p:spPr>
          <a:xfrm>
            <a:off x="179512" y="850393"/>
            <a:ext cx="1914558" cy="1815011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cstate="print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537137"/>
            <a:ext cx="4283968" cy="3212976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cstate="print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556792"/>
            <a:ext cx="4091947" cy="306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820260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820033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50000"/>
              </a:lnSpc>
            </a:pPr>
            <a:r>
              <a:rPr b="1" dirty="0" lang="fr-FR" smtClean="0">
                <a:solidFill>
                  <a:srgbClr val="0070C0"/>
                </a:solidFill>
              </a:rPr>
              <a:t>Le hayon ne peut tenir totalement vertical. La portière est défoncée</a:t>
            </a:r>
            <a:endParaRPr b="1" dirty="0" lang="fr-FR">
              <a:solidFill>
                <a:srgbClr val="0070C0"/>
              </a:solidFill>
            </a:endParaRPr>
          </a:p>
        </p:txBody>
      </p:sp>
      <p:sp>
        <p:nvSpPr>
          <p:cNvPr id="8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algn="ctr" w="9525">
            <a:noFill/>
            <a:miter lim="800000"/>
            <a:headEnd/>
            <a:tailEnd/>
          </a:ln>
        </p:spPr>
        <p:txBody>
          <a:bodyPr anchor="ctr" anchorCtr="0" bIns="42387" compatLnSpc="1" lIns="84774" numCol="1" rIns="84774" tIns="42387" vert="horz" wrap="square">
            <a:prstTxWarp prst="textNoShape">
              <a:avLst/>
            </a:prstTxWarp>
          </a:bodyPr>
          <a:lstStyle/>
          <a:p>
            <a:pPr algn="ctr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b="1" baseline="0" cap="none" dirty="0" i="0" kern="0" kumimoji="0" lang="fr-FR" noProof="0" normalizeH="0" smtClean="0" spc="0" strike="noStrike" sz="2600" u="none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b="1" dirty="0" kern="0" lang="fr-FR" noProof="0" smtClean="0" sz="260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Tunis</a:t>
            </a:r>
            <a:endParaRPr b="1" baseline="0" cap="none" dirty="0" i="0" kern="0" kumimoji="0" lang="fr-FR" noProof="0" normalizeH="0" smtClean="0" spc="0" strike="noStrike" sz="2600" u="none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4636" y="1196752"/>
            <a:ext cx="3489852" cy="4653136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 rotWithShape="1">
          <a:blip cstate="print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107504" y="908720"/>
            <a:ext cx="2448272" cy="2264652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cstate="print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528900"/>
            <a:ext cx="4427984" cy="3320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7604190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86498" y="5805264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La portière du quai de réception est maintenue ouverte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sp>
        <p:nvSpPr>
          <p:cNvPr id="8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noProof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Tunis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0983" y="1340768"/>
            <a:ext cx="3723878" cy="4261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60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à coins arrondis 8"/>
          <p:cNvSpPr/>
          <p:nvPr>
            <p:custDataLst>
              <p:tags r:id="rId1"/>
            </p:custDataLst>
          </p:nvPr>
        </p:nvSpPr>
        <p:spPr>
          <a:xfrm>
            <a:off x="786498" y="5805264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La plaque de la balance est crevassée aux alentours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sp>
        <p:nvSpPr>
          <p:cNvPr id="10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noProof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Tunis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6861" y="1556792"/>
            <a:ext cx="5436096" cy="4077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26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786498" y="5805264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La jointure mur-sol est défoncée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sp>
        <p:nvSpPr>
          <p:cNvPr id="7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noProof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Tunis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1556792"/>
            <a:ext cx="5508104" cy="4131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56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5803720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La chambre froide des produits frais était maintenue ouverte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sp>
        <p:nvSpPr>
          <p:cNvPr id="8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365795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noProof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Tunis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7322" y="1628800"/>
            <a:ext cx="5055173" cy="3791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25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5803720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Stockage des palettes prêtes (légumes et produits frais) dans la chambre des produits frais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sp>
        <p:nvSpPr>
          <p:cNvPr id="8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noProof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Tunis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849" y="1340768"/>
            <a:ext cx="5652120" cy="4239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4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Formation du personnel ISO 22000 et PRP (1)</Template>
  <TotalTime>8210</TotalTime>
  <Words>253</Words>
  <Application>Microsoft Office PowerPoint</Application>
  <PresentationFormat>Affichage à l'écran (4:3)</PresentationFormat>
  <Paragraphs>32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3" baseType="lpstr">
      <vt:lpstr>Arial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MH-Quali Consult</cp:lastModifiedBy>
  <cp:revision>154</cp:revision>
  <dcterms:created xsi:type="dcterms:W3CDTF">2014-03-07T09:21:22Z</dcterms:created>
  <dcterms:modified xsi:type="dcterms:W3CDTF">2017-05-26T14:13:00Z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753005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