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84" r:id="rId3"/>
    <p:sldId id="274" r:id="rId4"/>
    <p:sldId id="285" r:id="rId5"/>
    <p:sldId id="264" r:id="rId6"/>
    <p:sldId id="272" r:id="rId7"/>
    <p:sldId id="271" r:id="rId8"/>
    <p:sldId id="263" r:id="rId9"/>
    <p:sldId id="278" r:id="rId10"/>
    <p:sldId id="276" r:id="rId11"/>
    <p:sldId id="279" r:id="rId12"/>
    <p:sldId id="280" r:id="rId13"/>
    <p:sldId id="281" r:id="rId14"/>
    <p:sldId id="286" r:id="rId15"/>
    <p:sldId id="287" r:id="rId16"/>
    <p:sldId id="290" r:id="rId17"/>
    <p:sldId id="291" r:id="rId18"/>
    <p:sldId id="292" r:id="rId19"/>
    <p:sldId id="293" r:id="rId20"/>
    <p:sldId id="295" r:id="rId21"/>
    <p:sldId id="298" r:id="rId2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D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88" autoAdjust="0"/>
  </p:normalViewPr>
  <p:slideViewPr>
    <p:cSldViewPr>
      <p:cViewPr varScale="1">
        <p:scale>
          <a:sx n="111" d="100"/>
          <a:sy n="111" d="100"/>
        </p:scale>
        <p:origin x="161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11"/>
          <p:cNvSpPr txBox="1">
            <a:spLocks noChangeArrowheads="1"/>
          </p:cNvSpPr>
          <p:nvPr userDrawn="1"/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Charguia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933" y="333415"/>
            <a:ext cx="5761037" cy="5429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933" y="333415"/>
            <a:ext cx="5761037" cy="5429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93787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Audit Dépôt  UHD- </a:t>
            </a:r>
            <a:r>
              <a:rPr lang="fr-FR" dirty="0" err="1" smtClean="0"/>
              <a:t>Charguia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11"/>
          <p:cNvSpPr txBox="1">
            <a:spLocks noChangeArrowheads="1"/>
          </p:cNvSpPr>
          <p:nvPr userDrawn="1"/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Charguia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Audit Dépôt  UHD- </a:t>
            </a:r>
            <a:r>
              <a:rPr lang="fr-FR" dirty="0" err="1" smtClean="0"/>
              <a:t>Charguia</a:t>
            </a:r>
            <a:endParaRPr lang="fr-FR" dirty="0" smtClean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Audit Dépôt  UHD- </a:t>
            </a:r>
            <a:r>
              <a:rPr lang="fr-FR" dirty="0" err="1" smtClean="0"/>
              <a:t>Charguia</a:t>
            </a:r>
            <a:endParaRPr lang="fr-FR" dirty="0" smtClean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Audit Dépôt  UHD- </a:t>
            </a:r>
            <a:r>
              <a:rPr lang="fr-FR" dirty="0" err="1" smtClean="0"/>
              <a:t>Charguia</a:t>
            </a:r>
            <a:endParaRPr lang="fr-FR" dirty="0" smtClean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9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2054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Audit Dépôt  UHD- </a:t>
            </a:r>
            <a:r>
              <a:rPr lang="fr-FR" dirty="0" err="1" smtClean="0"/>
              <a:t>Charguia</a:t>
            </a:r>
            <a:endParaRPr lang="fr-FR" dirty="0" smtClean="0"/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4" Type="http://schemas.openxmlformats.org/officeDocument/2006/relationships/image" Target="../media/image17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4" Type="http://schemas.openxmlformats.org/officeDocument/2006/relationships/image" Target="../media/image18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image" Target="../media/image20.jpg"/><Relationship Id="rId4" Type="http://schemas.openxmlformats.org/officeDocument/2006/relationships/image" Target="../media/image19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4" Type="http://schemas.openxmlformats.org/officeDocument/2006/relationships/image" Target="../media/image21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4" Type="http://schemas.openxmlformats.org/officeDocument/2006/relationships/image" Target="../media/image22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4" Type="http://schemas.openxmlformats.org/officeDocument/2006/relationships/image" Target="../media/image23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4" Type="http://schemas.openxmlformats.org/officeDocument/2006/relationships/image" Target="../media/image24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4" Type="http://schemas.openxmlformats.org/officeDocument/2006/relationships/image" Target="../media/image25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4" Type="http://schemas.openxmlformats.org/officeDocument/2006/relationships/image" Target="../media/image26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image" Target="../media/image28.jpeg"/><Relationship Id="rId4" Type="http://schemas.openxmlformats.org/officeDocument/2006/relationships/image" Target="../media/image2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6" Type="http://schemas.openxmlformats.org/officeDocument/2006/relationships/image" Target="../media/image31.jpeg"/><Relationship Id="rId5" Type="http://schemas.openxmlformats.org/officeDocument/2006/relationships/image" Target="../media/image30.jpeg"/><Relationship Id="rId4" Type="http://schemas.openxmlformats.org/officeDocument/2006/relationships/image" Target="../media/image29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5" Type="http://schemas.openxmlformats.org/officeDocument/2006/relationships/image" Target="../media/image33.jpeg"/><Relationship Id="rId4" Type="http://schemas.openxmlformats.org/officeDocument/2006/relationships/image" Target="../media/image3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4" Type="http://schemas.openxmlformats.org/officeDocument/2006/relationships/image" Target="../media/image1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4" Type="http://schemas.openxmlformats.org/officeDocument/2006/relationships/image" Target="../media/image1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5" Type="http://schemas.openxmlformats.org/officeDocument/2006/relationships/image" Target="../media/image15.jpg"/><Relationship Id="rId4" Type="http://schemas.openxmlformats.org/officeDocument/2006/relationships/image" Target="../media/image14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4" Type="http://schemas.openxmlformats.org/officeDocument/2006/relationships/image" Target="../media/image1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Entrepôt </a:t>
            </a:r>
            <a:r>
              <a:rPr lang="fr-FR" sz="3600" b="1" dirty="0" err="1" smtClean="0">
                <a:solidFill>
                  <a:srgbClr val="FFC000"/>
                </a:solidFill>
              </a:rPr>
              <a:t>Charguia</a:t>
            </a:r>
            <a:r>
              <a:rPr lang="fr-FR" sz="3600" b="1" dirty="0" smtClean="0">
                <a:solidFill>
                  <a:srgbClr val="FFC000"/>
                </a:solidFill>
              </a:rPr>
              <a:t>-Tunis</a:t>
            </a:r>
          </a:p>
        </p:txBody>
      </p:sp>
      <p:sp>
        <p:nvSpPr>
          <p:cNvPr id="5" name="Rectangle 4"/>
          <p:cNvSpPr/>
          <p:nvPr/>
        </p:nvSpPr>
        <p:spPr>
          <a:xfrm>
            <a:off x="953547" y="6165303"/>
            <a:ext cx="2161169" cy="5078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05 janvier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70962" y="5710306"/>
            <a:ext cx="3166251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Mme </a:t>
            </a:r>
            <a:r>
              <a:rPr lang="fr-FR" b="1" dirty="0" err="1" smtClean="0">
                <a:solidFill>
                  <a:srgbClr val="000000"/>
                </a:solidFill>
              </a:rPr>
              <a:t>Meriam</a:t>
            </a:r>
            <a:r>
              <a:rPr lang="fr-FR" b="1" dirty="0" smtClean="0">
                <a:solidFill>
                  <a:srgbClr val="000000"/>
                </a:solidFill>
              </a:rPr>
              <a:t> CHOUCHENE</a:t>
            </a:r>
            <a:endParaRPr lang="fr-FR" b="1" dirty="0">
              <a:solidFill>
                <a:srgbClr val="00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M. </a:t>
            </a:r>
            <a:r>
              <a:rPr lang="fr-FR" b="1" dirty="0" err="1" smtClean="0">
                <a:solidFill>
                  <a:srgbClr val="000000"/>
                </a:solidFill>
              </a:rPr>
              <a:t>Haithem</a:t>
            </a:r>
            <a:r>
              <a:rPr lang="fr-FR" b="1" dirty="0" smtClean="0">
                <a:solidFill>
                  <a:srgbClr val="000000"/>
                </a:solidFill>
              </a:rPr>
              <a:t> BOUGAALECH</a:t>
            </a:r>
            <a:endParaRPr lang="fr-FR" b="1" dirty="0">
              <a:solidFill>
                <a:srgbClr val="000000"/>
              </a:solidFill>
            </a:endParaRPr>
          </a:p>
        </p:txBody>
      </p:sp>
      <p:pic>
        <p:nvPicPr>
          <p:cNvPr id="1026" name="Picture 2" descr="http://www.gaia.be/media/files/Varkens/carrefou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26020"/>
            <a:ext cx="968491" cy="968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877272"/>
            <a:ext cx="7776864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La balance PLS est en panne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7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noProof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340768"/>
            <a:ext cx="6912768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07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877272"/>
            <a:ext cx="7776864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La barrière métallique défoncée est attachée par une corde à la porte de secours (sas PLS).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7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noProof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612" y="1412776"/>
            <a:ext cx="6984776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48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877272"/>
            <a:ext cx="7776864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Décollement des jointures murales de la chambre froide FLEG..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7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noProof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0718" y="1436657"/>
            <a:ext cx="3960440" cy="4268613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44750"/>
            <a:ext cx="3960440" cy="426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06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877272"/>
            <a:ext cx="7776864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Stockage des produits PLS dans la chambre froide FLEG sur des palettes en plastique souillées.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7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noProof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23136"/>
            <a:ext cx="6840760" cy="4166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55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877272"/>
            <a:ext cx="7776864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Entreposage des palettes en plastique souillées dans la chambre froide FLEG.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7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noProof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84784"/>
            <a:ext cx="7344816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23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877272"/>
            <a:ext cx="7776864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Port de chaussure de ville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7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noProof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620" y="1412776"/>
            <a:ext cx="6840760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313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877272"/>
            <a:ext cx="7776864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Décollement de la manche de la pelle à glace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7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noProof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612" y="1340768"/>
            <a:ext cx="6984776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46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877272"/>
            <a:ext cx="7776864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Utilisation d’un produit de nettoyage périmé (09/06/2016) au secteur des produits de la mer des produits.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7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noProof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12776"/>
            <a:ext cx="7056784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20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877272"/>
            <a:ext cx="7776864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Entreposage des balances en panne au niveau du sas des produits de la mer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7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noProof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505052"/>
            <a:ext cx="7056784" cy="4084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51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877272"/>
            <a:ext cx="7776864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Les casiers sont rouillés.</a:t>
            </a:r>
          </a:p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Les vestiaires sont mal rangés.</a:t>
            </a:r>
          </a:p>
          <a:p>
            <a:pPr algn="ctr"/>
            <a:r>
              <a:rPr lang="fr-FR" b="1" dirty="0" smtClean="0">
                <a:solidFill>
                  <a:srgbClr val="0070C0"/>
                </a:solidFill>
              </a:rPr>
              <a:t>Entreposage des aliments dans les casiers. (Produits de la mer)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7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noProof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95908"/>
            <a:ext cx="3960440" cy="417646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478668"/>
            <a:ext cx="3982371" cy="4193704"/>
          </a:xfrm>
          <a:prstGeom prst="rect">
            <a:avLst/>
          </a:prstGeom>
        </p:spPr>
      </p:pic>
      <p:cxnSp>
        <p:nvCxnSpPr>
          <p:cNvPr id="8" name="Connecteur droit avec flèche 7"/>
          <p:cNvCxnSpPr/>
          <p:nvPr/>
        </p:nvCxnSpPr>
        <p:spPr>
          <a:xfrm>
            <a:off x="6588224" y="1700808"/>
            <a:ext cx="792088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>
            <a:off x="2267744" y="3501008"/>
            <a:ext cx="446868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1512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820033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Présence de piqûres de moisissures sur les grilles des évaporateurs et au plafond de la chambre froide PLS..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7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noProof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72698"/>
            <a:ext cx="3672408" cy="423909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508610"/>
            <a:ext cx="4392488" cy="4203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16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445224"/>
            <a:ext cx="7776864" cy="108012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Les zones de stockage des déchets ne sont pas protégées.</a:t>
            </a:r>
          </a:p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Les bennes sont remplies de déchets sans protection.</a:t>
            </a:r>
          </a:p>
          <a:p>
            <a:pPr algn="ctr"/>
            <a:r>
              <a:rPr lang="fr-FR" b="1" dirty="0" smtClean="0">
                <a:solidFill>
                  <a:srgbClr val="0070C0"/>
                </a:solidFill>
              </a:rPr>
              <a:t>Stagnation des eaux de nettoyage dans la zone de réception des produits de la mer.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7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noProof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558567"/>
            <a:ext cx="3096344" cy="3584798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1486234"/>
            <a:ext cx="2808312" cy="365513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1434309"/>
            <a:ext cx="2427182" cy="3693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81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877272"/>
            <a:ext cx="7776864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Le faux plafond est abimé aux sanitaires PLS.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7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noProof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399985"/>
            <a:ext cx="3456384" cy="415573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4909" y="1399985"/>
            <a:ext cx="3291278" cy="4096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01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786498" y="5805264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Les palettes en bois sont défoncées ou souillées par des restes de condiments (PLS).</a:t>
            </a:r>
          </a:p>
        </p:txBody>
      </p:sp>
      <p:sp>
        <p:nvSpPr>
          <p:cNvPr id="7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noProof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18" y="1412776"/>
            <a:ext cx="4465004" cy="4248472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412776"/>
            <a:ext cx="3888432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56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>
            <p:custDataLst>
              <p:tags r:id="rId1"/>
            </p:custDataLst>
          </p:nvPr>
        </p:nvSpPr>
        <p:spPr>
          <a:xfrm>
            <a:off x="683568" y="5733256"/>
            <a:ext cx="7794152" cy="936104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70C0"/>
                </a:solidFill>
              </a:rPr>
              <a:t>Les palettes en plastiques souillées sont utilisées pour PLS</a:t>
            </a:r>
            <a:endParaRPr lang="fr-FR" sz="2000" b="1" dirty="0">
              <a:solidFill>
                <a:srgbClr val="0070C0"/>
              </a:solidFill>
            </a:endParaRPr>
          </a:p>
        </p:txBody>
      </p:sp>
      <p:sp>
        <p:nvSpPr>
          <p:cNvPr id="7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465719" y="276190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noProof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12776"/>
            <a:ext cx="4320480" cy="417646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7646" y="1412775"/>
            <a:ext cx="3577326" cy="4176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00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>
            <p:custDataLst>
              <p:tags r:id="rId1"/>
            </p:custDataLst>
          </p:nvPr>
        </p:nvSpPr>
        <p:spPr>
          <a:xfrm>
            <a:off x="827584" y="5801064"/>
            <a:ext cx="7460332" cy="775289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b="1" dirty="0" lang="fr-FR" smtClean="0">
                <a:solidFill>
                  <a:srgbClr val="0070C0"/>
                </a:solidFill>
              </a:rPr>
              <a:t>Les jointures du sol sont décollées</a:t>
            </a:r>
          </a:p>
          <a:p>
            <a:pPr algn="ctr"/>
            <a:r>
              <a:rPr b="1" dirty="0" lang="fr-FR" smtClean="0">
                <a:solidFill>
                  <a:srgbClr val="0070C0"/>
                </a:solidFill>
              </a:rPr>
              <a:t>La porte de secours est défoncée</a:t>
            </a:r>
            <a:endParaRPr b="1" dirty="0" lang="fr-FR">
              <a:solidFill>
                <a:srgbClr val="0070C0"/>
              </a:solidFill>
            </a:endParaRPr>
          </a:p>
        </p:txBody>
      </p:sp>
      <p:sp>
        <p:nvSpPr>
          <p:cNvPr id="6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algn="ctr" w="9525">
            <a:noFill/>
            <a:miter lim="800000"/>
            <a:headEnd/>
            <a:tailEnd/>
          </a:ln>
        </p:spPr>
        <p:txBody>
          <a:bodyPr anchor="ctr" anchorCtr="0" bIns="42387" compatLnSpc="1" lIns="84774" numCol="1" rIns="84774" tIns="42387" vert="horz" wrap="square">
            <a:prstTxWarp prst="textNoShape">
              <a:avLst/>
            </a:prstTxWarp>
          </a:bodyPr>
          <a:lstStyle/>
          <a:p>
            <a:pPr algn="ctr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b="1" baseline="0" cap="none" dirty="0" i="0" kern="0" kumimoji="0" lang="fr-FR" noProof="0" normalizeH="0" smtClean="0" spc="0" strike="noStrike" sz="2600" u="none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b="1" dirty="0" kern="0" lang="fr-FR" noProof="0" smtClean="0" sz="260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b="1" baseline="0" cap="none" dirty="0" i="0" kern="0" kumimoji="0" lang="fr-FR" noProof="0" normalizeH="0" smtClean="0" spc="0" strike="noStrike" sz="2600" u="none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340768"/>
            <a:ext cx="3744416" cy="4292478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cstate="print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"/>
          <a:stretch/>
        </p:blipFill>
        <p:spPr>
          <a:xfrm>
            <a:off x="4427984" y="1340768"/>
            <a:ext cx="4176464" cy="4292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443046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786498" y="5805264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Décollement des jointures murales (FLEG).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7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noProof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372" y="1268760"/>
            <a:ext cx="6861099" cy="4367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93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>
            <p:custDataLst>
              <p:tags r:id="rId1"/>
            </p:custDataLst>
          </p:nvPr>
        </p:nvSpPr>
        <p:spPr>
          <a:xfrm>
            <a:off x="683568" y="5949280"/>
            <a:ext cx="7794152" cy="764704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70C0"/>
                </a:solidFill>
              </a:rPr>
              <a:t>Les rideaux à lanières sont souillés et partiellement démontés</a:t>
            </a:r>
            <a:endParaRPr lang="fr-FR" sz="2000" b="1" dirty="0">
              <a:solidFill>
                <a:srgbClr val="0070C0"/>
              </a:solidFill>
            </a:endParaRPr>
          </a:p>
        </p:txBody>
      </p:sp>
      <p:sp>
        <p:nvSpPr>
          <p:cNvPr id="7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noProof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484784"/>
            <a:ext cx="6840760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46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877272"/>
            <a:ext cx="7776864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Présence de crevasses au sol du sas PLS.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7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noProof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340768"/>
            <a:ext cx="3960440" cy="432048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2578" y="1340768"/>
            <a:ext cx="3507854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96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877272"/>
            <a:ext cx="7776864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La porte du quai de réception est défoncée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7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noProof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612" y="1412776"/>
            <a:ext cx="6984776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36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Formation du personnel ISO 22000 et PRP (1)</Template>
  <TotalTime>8152</TotalTime>
  <Words>362</Words>
  <Application>Microsoft Office PowerPoint</Application>
  <PresentationFormat>Affichage à l'écran (4:3)</PresentationFormat>
  <Paragraphs>50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6" baseType="lpstr">
      <vt:lpstr>Arial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143</cp:revision>
  <dcterms:created xsi:type="dcterms:W3CDTF">2014-03-07T09:21:22Z</dcterms:created>
  <dcterms:modified xsi:type="dcterms:W3CDTF">2017-01-12T10:24:14Z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802756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